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12.svg" ContentType="image/svg+xml"/>
  <Override PartName="/ppt/media/image1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1" autoAdjust="0"/>
    <p:restoredTop sz="94660"/>
  </p:normalViewPr>
  <p:slideViewPr>
    <p:cSldViewPr snapToGrid="0">
      <p:cViewPr varScale="1">
        <p:scale>
          <a:sx n="86" d="100"/>
          <a:sy n="86" d="100"/>
        </p:scale>
        <p:origin x="42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4" Type="http://schemas.openxmlformats.org/officeDocument/2006/relationships/image" Target="../media/image14.svg"/><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8BF631D-5FC9-425A-B624-8E76AA5E3D8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81746FB-5D2F-47C5-89B7-E7E50ADA0395}">
      <dgm:prSet/>
      <dgm:spPr/>
      <dgm:t>
        <a:bodyPr/>
        <a:lstStyle/>
        <a:p>
          <a:r>
            <a:rPr lang="en-US"/>
            <a:t>INTRODUCTION</a:t>
          </a:r>
        </a:p>
      </dgm:t>
    </dgm:pt>
    <dgm:pt modelId="{BD74F2E5-20CE-4787-A8B8-B4660A20E7D5}" cxnId="{2B860F72-C3C2-4188-9075-08E433A95B48}" type="parTrans">
      <dgm:prSet/>
      <dgm:spPr/>
      <dgm:t>
        <a:bodyPr/>
        <a:lstStyle/>
        <a:p>
          <a:endParaRPr lang="en-US"/>
        </a:p>
      </dgm:t>
    </dgm:pt>
    <dgm:pt modelId="{5B29F450-AE70-4CF4-8AB9-D17142CC69D3}" cxnId="{2B860F72-C3C2-4188-9075-08E433A95B48}" type="sibTrans">
      <dgm:prSet/>
      <dgm:spPr/>
      <dgm:t>
        <a:bodyPr/>
        <a:lstStyle/>
        <a:p>
          <a:endParaRPr lang="en-US"/>
        </a:p>
      </dgm:t>
    </dgm:pt>
    <dgm:pt modelId="{9402FA6C-2CCE-4A3C-8293-8F74DAA7AAA4}">
      <dgm:prSet/>
      <dgm:spPr/>
      <dgm:t>
        <a:bodyPr/>
        <a:lstStyle/>
        <a:p>
          <a:r>
            <a:rPr lang="en-US"/>
            <a:t>WEB MODEL OF WEATHER MONITOR</a:t>
          </a:r>
        </a:p>
      </dgm:t>
    </dgm:pt>
    <dgm:pt modelId="{10BCBDCD-03ED-43F8-BACB-0A0EAAEB5B36}" cxnId="{06D5AB8A-FB68-4555-8EE9-434250A8CADA}" type="parTrans">
      <dgm:prSet/>
      <dgm:spPr/>
      <dgm:t>
        <a:bodyPr/>
        <a:lstStyle/>
        <a:p>
          <a:endParaRPr lang="en-US"/>
        </a:p>
      </dgm:t>
    </dgm:pt>
    <dgm:pt modelId="{4B3D2B84-A1E4-4264-9CF4-99E193B59E67}" cxnId="{06D5AB8A-FB68-4555-8EE9-434250A8CADA}" type="sibTrans">
      <dgm:prSet/>
      <dgm:spPr/>
      <dgm:t>
        <a:bodyPr/>
        <a:lstStyle/>
        <a:p>
          <a:endParaRPr lang="en-US"/>
        </a:p>
      </dgm:t>
    </dgm:pt>
    <dgm:pt modelId="{61ED5068-9A4C-49E1-8483-1CC96D7AC23B}">
      <dgm:prSet/>
      <dgm:spPr/>
      <dgm:t>
        <a:bodyPr/>
        <a:lstStyle/>
        <a:p>
          <a:r>
            <a:rPr lang="en-US"/>
            <a:t>JAVASCRIPT USED / APIs</a:t>
          </a:r>
        </a:p>
      </dgm:t>
    </dgm:pt>
    <dgm:pt modelId="{5F0E96B5-1854-4F95-8BAD-DF7353CC8D23}" cxnId="{3777F908-008C-4D7A-9B50-9806385C9C14}" type="parTrans">
      <dgm:prSet/>
      <dgm:spPr/>
      <dgm:t>
        <a:bodyPr/>
        <a:lstStyle/>
        <a:p>
          <a:endParaRPr lang="en-US"/>
        </a:p>
      </dgm:t>
    </dgm:pt>
    <dgm:pt modelId="{89B5F2D1-BE1D-4CA1-80D6-2438881F4401}" cxnId="{3777F908-008C-4D7A-9B50-9806385C9C14}" type="sibTrans">
      <dgm:prSet/>
      <dgm:spPr/>
      <dgm:t>
        <a:bodyPr/>
        <a:lstStyle/>
        <a:p>
          <a:endParaRPr lang="en-US"/>
        </a:p>
      </dgm:t>
    </dgm:pt>
    <dgm:pt modelId="{8D8B3A27-CFC0-469C-9BD6-427834FBA968}">
      <dgm:prSet/>
      <dgm:spPr/>
      <dgm:t>
        <a:bodyPr/>
        <a:lstStyle/>
        <a:p>
          <a:r>
            <a:rPr lang="en-US"/>
            <a:t>HOW IT WORKS </a:t>
          </a:r>
        </a:p>
      </dgm:t>
    </dgm:pt>
    <dgm:pt modelId="{0E797667-7643-4CBC-A1EC-0F5F583AE323}" cxnId="{B2D5AC2C-DD17-4510-B8E2-9BC33B5BB595}" type="parTrans">
      <dgm:prSet/>
      <dgm:spPr/>
      <dgm:t>
        <a:bodyPr/>
        <a:lstStyle/>
        <a:p>
          <a:endParaRPr lang="en-US"/>
        </a:p>
      </dgm:t>
    </dgm:pt>
    <dgm:pt modelId="{9161FAF2-20ED-49BD-B431-95A0E9E811F5}" cxnId="{B2D5AC2C-DD17-4510-B8E2-9BC33B5BB595}" type="sibTrans">
      <dgm:prSet/>
      <dgm:spPr/>
      <dgm:t>
        <a:bodyPr/>
        <a:lstStyle/>
        <a:p>
          <a:endParaRPr lang="en-US"/>
        </a:p>
      </dgm:t>
    </dgm:pt>
    <dgm:pt modelId="{BB0E7202-D0E2-4CAD-80C6-8491C3D27234}">
      <dgm:prSet/>
      <dgm:spPr/>
      <dgm:t>
        <a:bodyPr/>
        <a:lstStyle/>
        <a:p>
          <a:r>
            <a:rPr lang="en-US"/>
            <a:t>RESULT : THE APP </a:t>
          </a:r>
        </a:p>
      </dgm:t>
    </dgm:pt>
    <dgm:pt modelId="{6918E729-F968-4F3C-B020-855B8C8D3D60}" cxnId="{0008E780-F3C3-4BB8-8B52-6576B8B765A0}" type="parTrans">
      <dgm:prSet/>
      <dgm:spPr/>
      <dgm:t>
        <a:bodyPr/>
        <a:lstStyle/>
        <a:p>
          <a:endParaRPr lang="en-US"/>
        </a:p>
      </dgm:t>
    </dgm:pt>
    <dgm:pt modelId="{D472AD52-BA8D-4FF3-B178-1849B06F5FCD}" cxnId="{0008E780-F3C3-4BB8-8B52-6576B8B765A0}" type="sibTrans">
      <dgm:prSet/>
      <dgm:spPr/>
      <dgm:t>
        <a:bodyPr/>
        <a:lstStyle/>
        <a:p>
          <a:endParaRPr lang="en-US"/>
        </a:p>
      </dgm:t>
    </dgm:pt>
    <dgm:pt modelId="{3C6AD964-EA0E-452F-9DD6-FF980A4C8B47}" type="pres">
      <dgm:prSet presAssocID="{A8BF631D-5FC9-425A-B624-8E76AA5E3D84}" presName="vert0" presStyleCnt="0">
        <dgm:presLayoutVars>
          <dgm:dir/>
          <dgm:animOne val="branch"/>
          <dgm:animLvl val="lvl"/>
        </dgm:presLayoutVars>
      </dgm:prSet>
      <dgm:spPr/>
    </dgm:pt>
    <dgm:pt modelId="{BB8F71CF-7C05-4BE3-B10D-9B0E04762661}" type="pres">
      <dgm:prSet presAssocID="{781746FB-5D2F-47C5-89B7-E7E50ADA0395}" presName="thickLine" presStyleLbl="alignNode1" presStyleIdx="0" presStyleCnt="5"/>
      <dgm:spPr/>
    </dgm:pt>
    <dgm:pt modelId="{F50AAED0-3930-48E9-82D5-C2613C8A5B21}" type="pres">
      <dgm:prSet presAssocID="{781746FB-5D2F-47C5-89B7-E7E50ADA0395}" presName="horz1" presStyleCnt="0"/>
      <dgm:spPr/>
    </dgm:pt>
    <dgm:pt modelId="{1F7ACE49-CF19-45B1-883F-503D3A857AAF}" type="pres">
      <dgm:prSet presAssocID="{781746FB-5D2F-47C5-89B7-E7E50ADA0395}" presName="tx1" presStyleLbl="revTx" presStyleIdx="0" presStyleCnt="5"/>
      <dgm:spPr/>
    </dgm:pt>
    <dgm:pt modelId="{FFA37DFC-2899-4C87-88D3-66B30F99F318}" type="pres">
      <dgm:prSet presAssocID="{781746FB-5D2F-47C5-89B7-E7E50ADA0395}" presName="vert1" presStyleCnt="0"/>
      <dgm:spPr/>
    </dgm:pt>
    <dgm:pt modelId="{1C55E108-716C-48A8-95F8-8BA0B59217CB}" type="pres">
      <dgm:prSet presAssocID="{9402FA6C-2CCE-4A3C-8293-8F74DAA7AAA4}" presName="thickLine" presStyleLbl="alignNode1" presStyleIdx="1" presStyleCnt="5"/>
      <dgm:spPr/>
    </dgm:pt>
    <dgm:pt modelId="{B694AC05-7E54-42FE-AA3F-D111FECCEF40}" type="pres">
      <dgm:prSet presAssocID="{9402FA6C-2CCE-4A3C-8293-8F74DAA7AAA4}" presName="horz1" presStyleCnt="0"/>
      <dgm:spPr/>
    </dgm:pt>
    <dgm:pt modelId="{9DDE630F-A8E0-460C-99B6-2B9F8D20CC9F}" type="pres">
      <dgm:prSet presAssocID="{9402FA6C-2CCE-4A3C-8293-8F74DAA7AAA4}" presName="tx1" presStyleLbl="revTx" presStyleIdx="1" presStyleCnt="5"/>
      <dgm:spPr/>
    </dgm:pt>
    <dgm:pt modelId="{9D9523BA-C0FA-4F47-A416-5C85ECA4083A}" type="pres">
      <dgm:prSet presAssocID="{9402FA6C-2CCE-4A3C-8293-8F74DAA7AAA4}" presName="vert1" presStyleCnt="0"/>
      <dgm:spPr/>
    </dgm:pt>
    <dgm:pt modelId="{173C4BF3-D6C1-4204-B785-FFB296F9F457}" type="pres">
      <dgm:prSet presAssocID="{61ED5068-9A4C-49E1-8483-1CC96D7AC23B}" presName="thickLine" presStyleLbl="alignNode1" presStyleIdx="2" presStyleCnt="5"/>
      <dgm:spPr/>
    </dgm:pt>
    <dgm:pt modelId="{C52660A4-0978-4C0E-89BA-5832777D89DB}" type="pres">
      <dgm:prSet presAssocID="{61ED5068-9A4C-49E1-8483-1CC96D7AC23B}" presName="horz1" presStyleCnt="0"/>
      <dgm:spPr/>
    </dgm:pt>
    <dgm:pt modelId="{28B777CE-9976-4325-9CAC-BF4FF41305EA}" type="pres">
      <dgm:prSet presAssocID="{61ED5068-9A4C-49E1-8483-1CC96D7AC23B}" presName="tx1" presStyleLbl="revTx" presStyleIdx="2" presStyleCnt="5"/>
      <dgm:spPr/>
    </dgm:pt>
    <dgm:pt modelId="{ADFC4858-51B0-4A6B-9C28-CB458D1444C4}" type="pres">
      <dgm:prSet presAssocID="{61ED5068-9A4C-49E1-8483-1CC96D7AC23B}" presName="vert1" presStyleCnt="0"/>
      <dgm:spPr/>
    </dgm:pt>
    <dgm:pt modelId="{F4F0B9DA-20CA-4FF1-93A6-A0A1FECB75B3}" type="pres">
      <dgm:prSet presAssocID="{8D8B3A27-CFC0-469C-9BD6-427834FBA968}" presName="thickLine" presStyleLbl="alignNode1" presStyleIdx="3" presStyleCnt="5"/>
      <dgm:spPr/>
    </dgm:pt>
    <dgm:pt modelId="{85B7CE29-A5E3-4228-BB2D-116738DD58F6}" type="pres">
      <dgm:prSet presAssocID="{8D8B3A27-CFC0-469C-9BD6-427834FBA968}" presName="horz1" presStyleCnt="0"/>
      <dgm:spPr/>
    </dgm:pt>
    <dgm:pt modelId="{39406906-6F6E-4A70-9557-AA26F4516402}" type="pres">
      <dgm:prSet presAssocID="{8D8B3A27-CFC0-469C-9BD6-427834FBA968}" presName="tx1" presStyleLbl="revTx" presStyleIdx="3" presStyleCnt="5"/>
      <dgm:spPr/>
    </dgm:pt>
    <dgm:pt modelId="{48945F1E-A1C1-431A-8990-1960EE1BACB5}" type="pres">
      <dgm:prSet presAssocID="{8D8B3A27-CFC0-469C-9BD6-427834FBA968}" presName="vert1" presStyleCnt="0"/>
      <dgm:spPr/>
    </dgm:pt>
    <dgm:pt modelId="{D8B28174-1A2D-417D-A475-90FC206079DD}" type="pres">
      <dgm:prSet presAssocID="{BB0E7202-D0E2-4CAD-80C6-8491C3D27234}" presName="thickLine" presStyleLbl="alignNode1" presStyleIdx="4" presStyleCnt="5"/>
      <dgm:spPr/>
    </dgm:pt>
    <dgm:pt modelId="{C88A4322-24D3-410E-B831-C6158E67683E}" type="pres">
      <dgm:prSet presAssocID="{BB0E7202-D0E2-4CAD-80C6-8491C3D27234}" presName="horz1" presStyleCnt="0"/>
      <dgm:spPr/>
    </dgm:pt>
    <dgm:pt modelId="{BF9F2933-1B17-4423-A474-1D306C6A9116}" type="pres">
      <dgm:prSet presAssocID="{BB0E7202-D0E2-4CAD-80C6-8491C3D27234}" presName="tx1" presStyleLbl="revTx" presStyleIdx="4" presStyleCnt="5"/>
      <dgm:spPr/>
    </dgm:pt>
    <dgm:pt modelId="{0CFC8278-FA60-4F6C-80A2-7B65AEE95114}" type="pres">
      <dgm:prSet presAssocID="{BB0E7202-D0E2-4CAD-80C6-8491C3D27234}" presName="vert1" presStyleCnt="0"/>
      <dgm:spPr/>
    </dgm:pt>
  </dgm:ptLst>
  <dgm:cxnLst>
    <dgm:cxn modelId="{77003003-5478-4729-BE61-0F0BDA022B97}" type="presOf" srcId="{BB0E7202-D0E2-4CAD-80C6-8491C3D27234}" destId="{BF9F2933-1B17-4423-A474-1D306C6A9116}" srcOrd="0" destOrd="0" presId="urn:microsoft.com/office/officeart/2008/layout/LinedList"/>
    <dgm:cxn modelId="{3777F908-008C-4D7A-9B50-9806385C9C14}" srcId="{A8BF631D-5FC9-425A-B624-8E76AA5E3D84}" destId="{61ED5068-9A4C-49E1-8483-1CC96D7AC23B}" srcOrd="2" destOrd="0" parTransId="{5F0E96B5-1854-4F95-8BAD-DF7353CC8D23}" sibTransId="{89B5F2D1-BE1D-4CA1-80D6-2438881F4401}"/>
    <dgm:cxn modelId="{2977350E-A9B9-4F3A-9F83-CB7BFDBA040A}" type="presOf" srcId="{8D8B3A27-CFC0-469C-9BD6-427834FBA968}" destId="{39406906-6F6E-4A70-9557-AA26F4516402}" srcOrd="0" destOrd="0" presId="urn:microsoft.com/office/officeart/2008/layout/LinedList"/>
    <dgm:cxn modelId="{B2D5AC2C-DD17-4510-B8E2-9BC33B5BB595}" srcId="{A8BF631D-5FC9-425A-B624-8E76AA5E3D84}" destId="{8D8B3A27-CFC0-469C-9BD6-427834FBA968}" srcOrd="3" destOrd="0" parTransId="{0E797667-7643-4CBC-A1EC-0F5F583AE323}" sibTransId="{9161FAF2-20ED-49BD-B431-95A0E9E811F5}"/>
    <dgm:cxn modelId="{2B860F72-C3C2-4188-9075-08E433A95B48}" srcId="{A8BF631D-5FC9-425A-B624-8E76AA5E3D84}" destId="{781746FB-5D2F-47C5-89B7-E7E50ADA0395}" srcOrd="0" destOrd="0" parTransId="{BD74F2E5-20CE-4787-A8B8-B4660A20E7D5}" sibTransId="{5B29F450-AE70-4CF4-8AB9-D17142CC69D3}"/>
    <dgm:cxn modelId="{0008E780-F3C3-4BB8-8B52-6576B8B765A0}" srcId="{A8BF631D-5FC9-425A-B624-8E76AA5E3D84}" destId="{BB0E7202-D0E2-4CAD-80C6-8491C3D27234}" srcOrd="4" destOrd="0" parTransId="{6918E729-F968-4F3C-B020-855B8C8D3D60}" sibTransId="{D472AD52-BA8D-4FF3-B178-1849B06F5FCD}"/>
    <dgm:cxn modelId="{E8975785-7A5A-48A5-8501-63B0B17122A0}" type="presOf" srcId="{9402FA6C-2CCE-4A3C-8293-8F74DAA7AAA4}" destId="{9DDE630F-A8E0-460C-99B6-2B9F8D20CC9F}" srcOrd="0" destOrd="0" presId="urn:microsoft.com/office/officeart/2008/layout/LinedList"/>
    <dgm:cxn modelId="{06D5AB8A-FB68-4555-8EE9-434250A8CADA}" srcId="{A8BF631D-5FC9-425A-B624-8E76AA5E3D84}" destId="{9402FA6C-2CCE-4A3C-8293-8F74DAA7AAA4}" srcOrd="1" destOrd="0" parTransId="{10BCBDCD-03ED-43F8-BACB-0A0EAAEB5B36}" sibTransId="{4B3D2B84-A1E4-4264-9CF4-99E193B59E67}"/>
    <dgm:cxn modelId="{0D0A6ABE-3D72-4BA5-81C6-00C1D7EA714D}" type="presOf" srcId="{61ED5068-9A4C-49E1-8483-1CC96D7AC23B}" destId="{28B777CE-9976-4325-9CAC-BF4FF41305EA}" srcOrd="0" destOrd="0" presId="urn:microsoft.com/office/officeart/2008/layout/LinedList"/>
    <dgm:cxn modelId="{8B9C32E4-9355-4A8D-A543-AD004F81343C}" type="presOf" srcId="{781746FB-5D2F-47C5-89B7-E7E50ADA0395}" destId="{1F7ACE49-CF19-45B1-883F-503D3A857AAF}" srcOrd="0" destOrd="0" presId="urn:microsoft.com/office/officeart/2008/layout/LinedList"/>
    <dgm:cxn modelId="{999C0DE7-E854-4C64-8F3F-6799F0EE0DAC}" type="presOf" srcId="{A8BF631D-5FC9-425A-B624-8E76AA5E3D84}" destId="{3C6AD964-EA0E-452F-9DD6-FF980A4C8B47}" srcOrd="0" destOrd="0" presId="urn:microsoft.com/office/officeart/2008/layout/LinedList"/>
    <dgm:cxn modelId="{FF839698-98D5-47AB-B8DF-C57B0B74B9A0}" type="presParOf" srcId="{3C6AD964-EA0E-452F-9DD6-FF980A4C8B47}" destId="{BB8F71CF-7C05-4BE3-B10D-9B0E04762661}" srcOrd="0" destOrd="0" presId="urn:microsoft.com/office/officeart/2008/layout/LinedList"/>
    <dgm:cxn modelId="{289FAC42-59C0-4F18-9685-534E9ADEA8B3}" type="presParOf" srcId="{3C6AD964-EA0E-452F-9DD6-FF980A4C8B47}" destId="{F50AAED0-3930-48E9-82D5-C2613C8A5B21}" srcOrd="1" destOrd="0" presId="urn:microsoft.com/office/officeart/2008/layout/LinedList"/>
    <dgm:cxn modelId="{F534C21F-532B-4852-A132-FCACB613BA99}" type="presParOf" srcId="{F50AAED0-3930-48E9-82D5-C2613C8A5B21}" destId="{1F7ACE49-CF19-45B1-883F-503D3A857AAF}" srcOrd="0" destOrd="0" presId="urn:microsoft.com/office/officeart/2008/layout/LinedList"/>
    <dgm:cxn modelId="{D865B89C-175A-40BF-BE8F-694467D9EF8B}" type="presParOf" srcId="{F50AAED0-3930-48E9-82D5-C2613C8A5B21}" destId="{FFA37DFC-2899-4C87-88D3-66B30F99F318}" srcOrd="1" destOrd="0" presId="urn:microsoft.com/office/officeart/2008/layout/LinedList"/>
    <dgm:cxn modelId="{ED5B1923-5DB4-4A83-8BB1-207C623AADFA}" type="presParOf" srcId="{3C6AD964-EA0E-452F-9DD6-FF980A4C8B47}" destId="{1C55E108-716C-48A8-95F8-8BA0B59217CB}" srcOrd="2" destOrd="0" presId="urn:microsoft.com/office/officeart/2008/layout/LinedList"/>
    <dgm:cxn modelId="{50E955D9-035A-46DD-8B2B-B67D59A5F29E}" type="presParOf" srcId="{3C6AD964-EA0E-452F-9DD6-FF980A4C8B47}" destId="{B694AC05-7E54-42FE-AA3F-D111FECCEF40}" srcOrd="3" destOrd="0" presId="urn:microsoft.com/office/officeart/2008/layout/LinedList"/>
    <dgm:cxn modelId="{CCBE2B85-EEBD-4FBE-BD0E-74469FBB4E4F}" type="presParOf" srcId="{B694AC05-7E54-42FE-AA3F-D111FECCEF40}" destId="{9DDE630F-A8E0-460C-99B6-2B9F8D20CC9F}" srcOrd="0" destOrd="0" presId="urn:microsoft.com/office/officeart/2008/layout/LinedList"/>
    <dgm:cxn modelId="{C5CBA658-EF66-4433-A1CD-1DA2390E44A3}" type="presParOf" srcId="{B694AC05-7E54-42FE-AA3F-D111FECCEF40}" destId="{9D9523BA-C0FA-4F47-A416-5C85ECA4083A}" srcOrd="1" destOrd="0" presId="urn:microsoft.com/office/officeart/2008/layout/LinedList"/>
    <dgm:cxn modelId="{5BBAFA63-C43B-47D7-9BFA-106272DC758F}" type="presParOf" srcId="{3C6AD964-EA0E-452F-9DD6-FF980A4C8B47}" destId="{173C4BF3-D6C1-4204-B785-FFB296F9F457}" srcOrd="4" destOrd="0" presId="urn:microsoft.com/office/officeart/2008/layout/LinedList"/>
    <dgm:cxn modelId="{7F6F7E2D-2AD7-4BE8-A9FB-2E04AE21F3F6}" type="presParOf" srcId="{3C6AD964-EA0E-452F-9DD6-FF980A4C8B47}" destId="{C52660A4-0978-4C0E-89BA-5832777D89DB}" srcOrd="5" destOrd="0" presId="urn:microsoft.com/office/officeart/2008/layout/LinedList"/>
    <dgm:cxn modelId="{88B08EF9-9D6A-4813-9887-6B0CC70ED4FE}" type="presParOf" srcId="{C52660A4-0978-4C0E-89BA-5832777D89DB}" destId="{28B777CE-9976-4325-9CAC-BF4FF41305EA}" srcOrd="0" destOrd="0" presId="urn:microsoft.com/office/officeart/2008/layout/LinedList"/>
    <dgm:cxn modelId="{B7C6EA15-FD66-417B-9145-74C94D4525DD}" type="presParOf" srcId="{C52660A4-0978-4C0E-89BA-5832777D89DB}" destId="{ADFC4858-51B0-4A6B-9C28-CB458D1444C4}" srcOrd="1" destOrd="0" presId="urn:microsoft.com/office/officeart/2008/layout/LinedList"/>
    <dgm:cxn modelId="{11D74CC1-6C8F-4347-A6F7-A2BC3FF0A278}" type="presParOf" srcId="{3C6AD964-EA0E-452F-9DD6-FF980A4C8B47}" destId="{F4F0B9DA-20CA-4FF1-93A6-A0A1FECB75B3}" srcOrd="6" destOrd="0" presId="urn:microsoft.com/office/officeart/2008/layout/LinedList"/>
    <dgm:cxn modelId="{EA28EDDE-6A81-4F2A-8C03-FCD1799E8AF2}" type="presParOf" srcId="{3C6AD964-EA0E-452F-9DD6-FF980A4C8B47}" destId="{85B7CE29-A5E3-4228-BB2D-116738DD58F6}" srcOrd="7" destOrd="0" presId="urn:microsoft.com/office/officeart/2008/layout/LinedList"/>
    <dgm:cxn modelId="{7B6F15F3-2D24-447B-8B76-9D3B390B79B9}" type="presParOf" srcId="{85B7CE29-A5E3-4228-BB2D-116738DD58F6}" destId="{39406906-6F6E-4A70-9557-AA26F4516402}" srcOrd="0" destOrd="0" presId="urn:microsoft.com/office/officeart/2008/layout/LinedList"/>
    <dgm:cxn modelId="{1D7C9FAE-66D6-4C8F-A69F-7FDF71AECF55}" type="presParOf" srcId="{85B7CE29-A5E3-4228-BB2D-116738DD58F6}" destId="{48945F1E-A1C1-431A-8990-1960EE1BACB5}" srcOrd="1" destOrd="0" presId="urn:microsoft.com/office/officeart/2008/layout/LinedList"/>
    <dgm:cxn modelId="{4CA00F1E-B108-4378-A71A-7B70127CA620}" type="presParOf" srcId="{3C6AD964-EA0E-452F-9DD6-FF980A4C8B47}" destId="{D8B28174-1A2D-417D-A475-90FC206079DD}" srcOrd="8" destOrd="0" presId="urn:microsoft.com/office/officeart/2008/layout/LinedList"/>
    <dgm:cxn modelId="{EE76178C-B841-4C94-B366-F1F162F3E616}" type="presParOf" srcId="{3C6AD964-EA0E-452F-9DD6-FF980A4C8B47}" destId="{C88A4322-24D3-410E-B831-C6158E67683E}" srcOrd="9" destOrd="0" presId="urn:microsoft.com/office/officeart/2008/layout/LinedList"/>
    <dgm:cxn modelId="{F5EC3B9C-F71E-4278-84CF-1C2B233D6798}" type="presParOf" srcId="{C88A4322-24D3-410E-B831-C6158E67683E}" destId="{BF9F2933-1B17-4423-A474-1D306C6A9116}" srcOrd="0" destOrd="0" presId="urn:microsoft.com/office/officeart/2008/layout/LinedList"/>
    <dgm:cxn modelId="{AF1837FF-9BF0-4C11-9326-D29CD395570C}" type="presParOf" srcId="{C88A4322-24D3-410E-B831-C6158E67683E}" destId="{0CFC8278-FA60-4F6C-80A2-7B65AEE95114}"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F3D7F-AA5E-4BDE-B3D3-54C49D99008A}" type="doc">
      <dgm:prSet loTypeId="urn:microsoft.com/office/officeart/2018/2/layout/IconLabelList" loCatId="icon" qsTypeId="urn:microsoft.com/office/officeart/2005/8/quickstyle/simple2" qsCatId="simple" csTypeId="urn:microsoft.com/office/officeart/2005/8/colors/colorful1" csCatId="colorful" phldr="1"/>
      <dgm:spPr/>
      <dgm:t>
        <a:bodyPr/>
        <a:lstStyle/>
        <a:p>
          <a:endParaRPr lang="en-US"/>
        </a:p>
      </dgm:t>
    </dgm:pt>
    <dgm:pt modelId="{542B0FF1-0119-427B-AB1F-5BEFEF383810}">
      <dgm:prSet/>
      <dgm:spPr/>
      <dgm:t>
        <a:bodyPr/>
        <a:lstStyle/>
        <a:p>
          <a:pPr>
            <a:lnSpc>
              <a:spcPct val="100000"/>
            </a:lnSpc>
          </a:pPr>
          <a:r>
            <a:rPr lang="en-US"/>
            <a:t>If you look again at the response visualization above, you’ll notice that the API returns an icon code (e.g. "50d") which holds the current weather condition  for the target city. Based on this code, we’re able to construct the icon URL and display it in the card via the img tag.</a:t>
          </a:r>
        </a:p>
      </dgm:t>
    </dgm:pt>
    <dgm:pt modelId="{7D6C05A2-2BDA-469C-A672-EC73A779CD7B}" cxnId="{1A541E36-5690-4E70-8BD3-BDD4D6BD7348}" type="parTrans">
      <dgm:prSet/>
      <dgm:spPr/>
      <dgm:t>
        <a:bodyPr/>
        <a:lstStyle/>
        <a:p>
          <a:endParaRPr lang="en-US"/>
        </a:p>
      </dgm:t>
    </dgm:pt>
    <dgm:pt modelId="{1B2CD48D-5005-4F98-A3F7-EEB544F6CE8B}" cxnId="{1A541E36-5690-4E70-8BD3-BDD4D6BD7348}" type="sibTrans">
      <dgm:prSet/>
      <dgm:spPr/>
      <dgm:t>
        <a:bodyPr/>
        <a:lstStyle/>
        <a:p>
          <a:endParaRPr lang="en-US"/>
        </a:p>
      </dgm:t>
    </dgm:pt>
    <dgm:pt modelId="{F4CA6483-3F60-4976-BA7F-F1D119D491D3}">
      <dgm:prSet/>
      <dgm:spPr/>
      <dgm:t>
        <a:bodyPr/>
        <a:lstStyle/>
        <a:p>
          <a:pPr>
            <a:lnSpc>
              <a:spcPct val="100000"/>
            </a:lnSpc>
          </a:pPr>
          <a:r>
            <a:rPr lang="en-US"/>
            <a:t>Inside the .city-name element of each list item, we’ll append the data-name attribute with value the cityName,countryCode (e.g. madrid,es). Later we’ll use this value to prevent duplicate requests.</a:t>
          </a:r>
        </a:p>
      </dgm:t>
    </dgm:pt>
    <dgm:pt modelId="{8FE3C05E-8B49-41CD-8A0F-217058736BE8}" cxnId="{6379B6CE-9D24-47E0-B2AA-1B0E72BF12D7}" type="parTrans">
      <dgm:prSet/>
      <dgm:spPr/>
      <dgm:t>
        <a:bodyPr/>
        <a:lstStyle/>
        <a:p>
          <a:endParaRPr lang="en-US"/>
        </a:p>
      </dgm:t>
    </dgm:pt>
    <dgm:pt modelId="{C6E37A7D-E17B-48B9-979B-0317C63DDB8C}" cxnId="{6379B6CE-9D24-47E0-B2AA-1B0E72BF12D7}" type="sibTrans">
      <dgm:prSet/>
      <dgm:spPr/>
      <dgm:t>
        <a:bodyPr/>
        <a:lstStyle/>
        <a:p>
          <a:endParaRPr lang="en-US"/>
        </a:p>
      </dgm:t>
    </dgm:pt>
    <dgm:pt modelId="{736FE8D6-D3B4-4F80-AFD4-6F950010069A}" type="pres">
      <dgm:prSet presAssocID="{F13F3D7F-AA5E-4BDE-B3D3-54C49D99008A}" presName="root" presStyleCnt="0">
        <dgm:presLayoutVars>
          <dgm:dir/>
          <dgm:resizeHandles val="exact"/>
        </dgm:presLayoutVars>
      </dgm:prSet>
      <dgm:spPr/>
    </dgm:pt>
    <dgm:pt modelId="{0BCB0F4A-A38C-4500-B333-5C9D72A63787}" type="pres">
      <dgm:prSet presAssocID="{542B0FF1-0119-427B-AB1F-5BEFEF383810}" presName="compNode" presStyleCnt="0"/>
      <dgm:spPr/>
    </dgm:pt>
    <dgm:pt modelId="{E026B648-F53F-44F2-8A5D-FDEF088F3A95}" type="pres">
      <dgm:prSet presAssocID="{542B0FF1-0119-427B-AB1F-5BEFEF38381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AD867035-E8F3-43F7-8AAB-EA28DD4C5F4E}" type="pres">
      <dgm:prSet presAssocID="{542B0FF1-0119-427B-AB1F-5BEFEF383810}" presName="spaceRect" presStyleCnt="0"/>
      <dgm:spPr/>
    </dgm:pt>
    <dgm:pt modelId="{D911A323-A930-4E22-8F0B-F5070C836472}" type="pres">
      <dgm:prSet presAssocID="{542B0FF1-0119-427B-AB1F-5BEFEF383810}" presName="textRect" presStyleLbl="revTx" presStyleIdx="0" presStyleCnt="2">
        <dgm:presLayoutVars>
          <dgm:chMax val="1"/>
          <dgm:chPref val="1"/>
        </dgm:presLayoutVars>
      </dgm:prSet>
      <dgm:spPr/>
    </dgm:pt>
    <dgm:pt modelId="{8C06FC35-530F-48B2-A225-1C2D333F970B}" type="pres">
      <dgm:prSet presAssocID="{1B2CD48D-5005-4F98-A3F7-EEB544F6CE8B}" presName="sibTrans" presStyleCnt="0"/>
      <dgm:spPr/>
    </dgm:pt>
    <dgm:pt modelId="{3A598EDE-1892-4BA1-8669-9021989D3E1B}" type="pres">
      <dgm:prSet presAssocID="{F4CA6483-3F60-4976-BA7F-F1D119D491D3}" presName="compNode" presStyleCnt="0"/>
      <dgm:spPr/>
    </dgm:pt>
    <dgm:pt modelId="{9BD9121E-3CDA-4106-AA48-599D80C5A30F}" type="pres">
      <dgm:prSet presAssocID="{F4CA6483-3F60-4976-BA7F-F1D119D491D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7517CAFC-DE4D-4D41-99CF-6EDB995A9425}" type="pres">
      <dgm:prSet presAssocID="{F4CA6483-3F60-4976-BA7F-F1D119D491D3}" presName="spaceRect" presStyleCnt="0"/>
      <dgm:spPr/>
    </dgm:pt>
    <dgm:pt modelId="{F1B576FF-847C-4BB5-9626-A57CDA2BDD34}" type="pres">
      <dgm:prSet presAssocID="{F4CA6483-3F60-4976-BA7F-F1D119D491D3}" presName="textRect" presStyleLbl="revTx" presStyleIdx="1" presStyleCnt="2">
        <dgm:presLayoutVars>
          <dgm:chMax val="1"/>
          <dgm:chPref val="1"/>
        </dgm:presLayoutVars>
      </dgm:prSet>
      <dgm:spPr/>
    </dgm:pt>
  </dgm:ptLst>
  <dgm:cxnLst>
    <dgm:cxn modelId="{1A541E36-5690-4E70-8BD3-BDD4D6BD7348}" srcId="{F13F3D7F-AA5E-4BDE-B3D3-54C49D99008A}" destId="{542B0FF1-0119-427B-AB1F-5BEFEF383810}" srcOrd="0" destOrd="0" parTransId="{7D6C05A2-2BDA-469C-A672-EC73A779CD7B}" sibTransId="{1B2CD48D-5005-4F98-A3F7-EEB544F6CE8B}"/>
    <dgm:cxn modelId="{A61A5B5B-46FD-4C3B-ACC8-162C0A87A02F}" type="presOf" srcId="{542B0FF1-0119-427B-AB1F-5BEFEF383810}" destId="{D911A323-A930-4E22-8F0B-F5070C836472}" srcOrd="0" destOrd="0" presId="urn:microsoft.com/office/officeart/2018/2/layout/IconLabelList"/>
    <dgm:cxn modelId="{66A64BCE-71F7-4B41-9CD6-AA4E9B6CCCAD}" type="presOf" srcId="{F4CA6483-3F60-4976-BA7F-F1D119D491D3}" destId="{F1B576FF-847C-4BB5-9626-A57CDA2BDD34}" srcOrd="0" destOrd="0" presId="urn:microsoft.com/office/officeart/2018/2/layout/IconLabelList"/>
    <dgm:cxn modelId="{6379B6CE-9D24-47E0-B2AA-1B0E72BF12D7}" srcId="{F13F3D7F-AA5E-4BDE-B3D3-54C49D99008A}" destId="{F4CA6483-3F60-4976-BA7F-F1D119D491D3}" srcOrd="1" destOrd="0" parTransId="{8FE3C05E-8B49-41CD-8A0F-217058736BE8}" sibTransId="{C6E37A7D-E17B-48B9-979B-0317C63DDB8C}"/>
    <dgm:cxn modelId="{811DA1DF-EE9A-4F99-86FD-05D6629A7348}" type="presOf" srcId="{F13F3D7F-AA5E-4BDE-B3D3-54C49D99008A}" destId="{736FE8D6-D3B4-4F80-AFD4-6F950010069A}" srcOrd="0" destOrd="0" presId="urn:microsoft.com/office/officeart/2018/2/layout/IconLabelList"/>
    <dgm:cxn modelId="{1DA67708-556C-4DBA-9659-EEC676F26DF1}" type="presParOf" srcId="{736FE8D6-D3B4-4F80-AFD4-6F950010069A}" destId="{0BCB0F4A-A38C-4500-B333-5C9D72A63787}" srcOrd="0" destOrd="0" presId="urn:microsoft.com/office/officeart/2018/2/layout/IconLabelList"/>
    <dgm:cxn modelId="{206DD325-D529-478B-83FF-4EDB1C298604}" type="presParOf" srcId="{0BCB0F4A-A38C-4500-B333-5C9D72A63787}" destId="{E026B648-F53F-44F2-8A5D-FDEF088F3A95}" srcOrd="0" destOrd="0" presId="urn:microsoft.com/office/officeart/2018/2/layout/IconLabelList"/>
    <dgm:cxn modelId="{C3F36C98-C5DC-4C83-A499-02F70D46347F}" type="presParOf" srcId="{0BCB0F4A-A38C-4500-B333-5C9D72A63787}" destId="{AD867035-E8F3-43F7-8AAB-EA28DD4C5F4E}" srcOrd="1" destOrd="0" presId="urn:microsoft.com/office/officeart/2018/2/layout/IconLabelList"/>
    <dgm:cxn modelId="{46D11A69-015D-441D-B3DE-F530D9C33250}" type="presParOf" srcId="{0BCB0F4A-A38C-4500-B333-5C9D72A63787}" destId="{D911A323-A930-4E22-8F0B-F5070C836472}" srcOrd="2" destOrd="0" presId="urn:microsoft.com/office/officeart/2018/2/layout/IconLabelList"/>
    <dgm:cxn modelId="{447A58E3-A56A-4710-80C9-07E663F992CA}" type="presParOf" srcId="{736FE8D6-D3B4-4F80-AFD4-6F950010069A}" destId="{8C06FC35-530F-48B2-A225-1C2D333F970B}" srcOrd="1" destOrd="0" presId="urn:microsoft.com/office/officeart/2018/2/layout/IconLabelList"/>
    <dgm:cxn modelId="{5F05A28E-8FED-4869-A1C9-EC9AEE9B087B}" type="presParOf" srcId="{736FE8D6-D3B4-4F80-AFD4-6F950010069A}" destId="{3A598EDE-1892-4BA1-8669-9021989D3E1B}" srcOrd="2" destOrd="0" presId="urn:microsoft.com/office/officeart/2018/2/layout/IconLabelList"/>
    <dgm:cxn modelId="{058F0A32-F566-47EB-8594-BD9DCEC79DBC}" type="presParOf" srcId="{3A598EDE-1892-4BA1-8669-9021989D3E1B}" destId="{9BD9121E-3CDA-4106-AA48-599D80C5A30F}" srcOrd="0" destOrd="0" presId="urn:microsoft.com/office/officeart/2018/2/layout/IconLabelList"/>
    <dgm:cxn modelId="{8618D0FC-EDF0-4564-AAAC-A31E75E87ECD}" type="presParOf" srcId="{3A598EDE-1892-4BA1-8669-9021989D3E1B}" destId="{7517CAFC-DE4D-4D41-99CF-6EDB995A9425}" srcOrd="1" destOrd="0" presId="urn:microsoft.com/office/officeart/2018/2/layout/IconLabelList"/>
    <dgm:cxn modelId="{CFF5C060-91D5-427F-8750-0CAC29DDA886}" type="presParOf" srcId="{3A598EDE-1892-4BA1-8669-9021989D3E1B}" destId="{F1B576FF-847C-4BB5-9626-A57CDA2BDD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373814" cy="5759450"/>
        <a:chOff x="0" y="0"/>
        <a:chExt cx="6373814" cy="5759450"/>
      </a:xfrm>
    </dsp:grpSpPr>
    <dsp:sp modelId="{BB8F71CF-7C05-4BE3-B10D-9B0E04762661}">
      <dsp:nvSpPr>
        <dsp:cNvPr id="3" name="Straight Connector 2"/>
        <dsp:cNvSpPr/>
      </dsp:nvSpPr>
      <dsp:spPr bwMode="white">
        <a:xfrm>
          <a:off x="0" y="0"/>
          <a:ext cx="6373814" cy="0"/>
        </a:xfrm>
        <a:prstGeom prst="line">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Xfrm>
        <a:off x="0" y="0"/>
        <a:ext cx="6373814" cy="0"/>
      </dsp:txXfrm>
    </dsp:sp>
    <dsp:sp modelId="{1F7ACE49-CF19-45B1-883F-503D3A857AAF}">
      <dsp:nvSpPr>
        <dsp:cNvPr id="4" name="Rectangles 3"/>
        <dsp:cNvSpPr/>
      </dsp:nvSpPr>
      <dsp:spPr bwMode="white">
        <a:xfrm>
          <a:off x="0" y="0"/>
          <a:ext cx="6373814" cy="11518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2870" tIns="102870" rIns="102870" bIns="10287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solidFill>
                <a:schemeClr val="tx1"/>
              </a:solidFill>
            </a:rPr>
            <a:t>INTRODUCTION</a:t>
          </a:r>
          <a:endParaRPr>
            <a:solidFill>
              <a:schemeClr val="tx1"/>
            </a:solidFill>
          </a:endParaRPr>
        </a:p>
      </dsp:txBody>
      <dsp:txXfrm>
        <a:off x="0" y="0"/>
        <a:ext cx="6373814" cy="1151890"/>
      </dsp:txXfrm>
    </dsp:sp>
    <dsp:sp modelId="{1C55E108-716C-48A8-95F8-8BA0B59217CB}">
      <dsp:nvSpPr>
        <dsp:cNvPr id="5" name="Straight Connector 4"/>
        <dsp:cNvSpPr/>
      </dsp:nvSpPr>
      <dsp:spPr bwMode="white">
        <a:xfrm>
          <a:off x="0" y="1151890"/>
          <a:ext cx="6373814" cy="0"/>
        </a:xfrm>
        <a:prstGeom prst="line">
          <a:avLst/>
        </a:prstGeom>
      </dsp:spPr>
      <dsp:style>
        <a:lnRef idx="2">
          <a:schemeClr val="accent2">
            <a:hueOff val="1935000"/>
            <a:satOff val="2059"/>
            <a:lumOff val="686"/>
            <a:alpha val="100000"/>
          </a:schemeClr>
        </a:lnRef>
        <a:fillRef idx="1">
          <a:schemeClr val="accent2">
            <a:hueOff val="1935000"/>
            <a:satOff val="2059"/>
            <a:lumOff val="686"/>
            <a:alpha val="100000"/>
          </a:schemeClr>
        </a:fillRef>
        <a:effectRef idx="0">
          <a:scrgbClr r="0" g="0" b="0"/>
        </a:effectRef>
        <a:fontRef idx="minor">
          <a:schemeClr val="lt1"/>
        </a:fontRef>
      </dsp:style>
      <dsp:txXfrm>
        <a:off x="0" y="1151890"/>
        <a:ext cx="6373814" cy="0"/>
      </dsp:txXfrm>
    </dsp:sp>
    <dsp:sp modelId="{9DDE630F-A8E0-460C-99B6-2B9F8D20CC9F}">
      <dsp:nvSpPr>
        <dsp:cNvPr id="6" name="Rectangles 5"/>
        <dsp:cNvSpPr/>
      </dsp:nvSpPr>
      <dsp:spPr bwMode="white">
        <a:xfrm>
          <a:off x="0" y="1151890"/>
          <a:ext cx="6373814" cy="11518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2870" tIns="102870" rIns="102870" bIns="10287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solidFill>
                <a:schemeClr val="tx1"/>
              </a:solidFill>
            </a:rPr>
            <a:t>WEB MODEL OF WEATHER MONITOR</a:t>
          </a:r>
          <a:endParaRPr>
            <a:solidFill>
              <a:schemeClr val="tx1"/>
            </a:solidFill>
          </a:endParaRPr>
        </a:p>
      </dsp:txBody>
      <dsp:txXfrm>
        <a:off x="0" y="1151890"/>
        <a:ext cx="6373814" cy="1151890"/>
      </dsp:txXfrm>
    </dsp:sp>
    <dsp:sp modelId="{173C4BF3-D6C1-4204-B785-FFB296F9F457}">
      <dsp:nvSpPr>
        <dsp:cNvPr id="7" name="Straight Connector 6"/>
        <dsp:cNvSpPr/>
      </dsp:nvSpPr>
      <dsp:spPr bwMode="white">
        <a:xfrm>
          <a:off x="0" y="2303780"/>
          <a:ext cx="6373814" cy="0"/>
        </a:xfrm>
        <a:prstGeom prst="line">
          <a:avLst/>
        </a:prstGeom>
      </dsp:spPr>
      <dsp:style>
        <a:lnRef idx="2">
          <a:schemeClr val="accent2">
            <a:hueOff val="3870000"/>
            <a:satOff val="4118"/>
            <a:lumOff val="1373"/>
            <a:alpha val="100000"/>
          </a:schemeClr>
        </a:lnRef>
        <a:fillRef idx="1">
          <a:schemeClr val="accent2">
            <a:hueOff val="3870000"/>
            <a:satOff val="4118"/>
            <a:lumOff val="1373"/>
            <a:alpha val="100000"/>
          </a:schemeClr>
        </a:fillRef>
        <a:effectRef idx="0">
          <a:scrgbClr r="0" g="0" b="0"/>
        </a:effectRef>
        <a:fontRef idx="minor">
          <a:schemeClr val="lt1"/>
        </a:fontRef>
      </dsp:style>
      <dsp:txXfrm>
        <a:off x="0" y="2303780"/>
        <a:ext cx="6373814" cy="0"/>
      </dsp:txXfrm>
    </dsp:sp>
    <dsp:sp modelId="{28B777CE-9976-4325-9CAC-BF4FF41305EA}">
      <dsp:nvSpPr>
        <dsp:cNvPr id="8" name="Rectangles 7"/>
        <dsp:cNvSpPr/>
      </dsp:nvSpPr>
      <dsp:spPr bwMode="white">
        <a:xfrm>
          <a:off x="0" y="2303780"/>
          <a:ext cx="6373814" cy="11518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2870" tIns="102870" rIns="102870" bIns="10287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solidFill>
                <a:schemeClr val="tx1"/>
              </a:solidFill>
            </a:rPr>
            <a:t>JAVASCRIPT USED / APIs</a:t>
          </a:r>
          <a:endParaRPr>
            <a:solidFill>
              <a:schemeClr val="tx1"/>
            </a:solidFill>
          </a:endParaRPr>
        </a:p>
      </dsp:txBody>
      <dsp:txXfrm>
        <a:off x="0" y="2303780"/>
        <a:ext cx="6373814" cy="1151890"/>
      </dsp:txXfrm>
    </dsp:sp>
    <dsp:sp modelId="{F4F0B9DA-20CA-4FF1-93A6-A0A1FECB75B3}">
      <dsp:nvSpPr>
        <dsp:cNvPr id="9" name="Straight Connector 8"/>
        <dsp:cNvSpPr/>
      </dsp:nvSpPr>
      <dsp:spPr bwMode="white">
        <a:xfrm>
          <a:off x="0" y="3455670"/>
          <a:ext cx="6373814" cy="0"/>
        </a:xfrm>
        <a:prstGeom prst="line">
          <a:avLst/>
        </a:prstGeom>
      </dsp:spPr>
      <dsp:style>
        <a:lnRef idx="2">
          <a:schemeClr val="accent2">
            <a:hueOff val="5805000"/>
            <a:satOff val="6176"/>
            <a:lumOff val="2059"/>
            <a:alpha val="100000"/>
          </a:schemeClr>
        </a:lnRef>
        <a:fillRef idx="1">
          <a:schemeClr val="accent2">
            <a:hueOff val="5805000"/>
            <a:satOff val="6176"/>
            <a:lumOff val="2059"/>
            <a:alpha val="100000"/>
          </a:schemeClr>
        </a:fillRef>
        <a:effectRef idx="0">
          <a:scrgbClr r="0" g="0" b="0"/>
        </a:effectRef>
        <a:fontRef idx="minor">
          <a:schemeClr val="lt1"/>
        </a:fontRef>
      </dsp:style>
      <dsp:txXfrm>
        <a:off x="0" y="3455670"/>
        <a:ext cx="6373814" cy="0"/>
      </dsp:txXfrm>
    </dsp:sp>
    <dsp:sp modelId="{39406906-6F6E-4A70-9557-AA26F4516402}">
      <dsp:nvSpPr>
        <dsp:cNvPr id="10" name="Rectangles 9"/>
        <dsp:cNvSpPr/>
      </dsp:nvSpPr>
      <dsp:spPr bwMode="white">
        <a:xfrm>
          <a:off x="0" y="3455670"/>
          <a:ext cx="6373814" cy="11518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2870" tIns="102870" rIns="102870" bIns="10287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solidFill>
                <a:schemeClr val="tx1"/>
              </a:solidFill>
            </a:rPr>
            <a:t>HOW IT WORKS </a:t>
          </a:r>
          <a:endParaRPr>
            <a:solidFill>
              <a:schemeClr val="tx1"/>
            </a:solidFill>
          </a:endParaRPr>
        </a:p>
      </dsp:txBody>
      <dsp:txXfrm>
        <a:off x="0" y="3455670"/>
        <a:ext cx="6373814" cy="1151890"/>
      </dsp:txXfrm>
    </dsp:sp>
    <dsp:sp modelId="{D8B28174-1A2D-417D-A475-90FC206079DD}">
      <dsp:nvSpPr>
        <dsp:cNvPr id="11" name="Straight Connector 10"/>
        <dsp:cNvSpPr/>
      </dsp:nvSpPr>
      <dsp:spPr bwMode="white">
        <a:xfrm>
          <a:off x="0" y="4607560"/>
          <a:ext cx="6373814" cy="0"/>
        </a:xfrm>
        <a:prstGeom prst="line">
          <a:avLst/>
        </a:prstGeom>
      </dsp:spPr>
      <dsp:style>
        <a:lnRef idx="2">
          <a:schemeClr val="accent2">
            <a:hueOff val="7740000"/>
            <a:satOff val="8235"/>
            <a:lumOff val="2745"/>
            <a:alpha val="100000"/>
          </a:schemeClr>
        </a:lnRef>
        <a:fillRef idx="1">
          <a:schemeClr val="accent2">
            <a:hueOff val="7740000"/>
            <a:satOff val="8235"/>
            <a:lumOff val="2745"/>
            <a:alpha val="100000"/>
          </a:schemeClr>
        </a:fillRef>
        <a:effectRef idx="0">
          <a:scrgbClr r="0" g="0" b="0"/>
        </a:effectRef>
        <a:fontRef idx="minor">
          <a:schemeClr val="lt1"/>
        </a:fontRef>
      </dsp:style>
      <dsp:txXfrm>
        <a:off x="0" y="4607560"/>
        <a:ext cx="6373814" cy="0"/>
      </dsp:txXfrm>
    </dsp:sp>
    <dsp:sp modelId="{BF9F2933-1B17-4423-A474-1D306C6A9116}">
      <dsp:nvSpPr>
        <dsp:cNvPr id="12" name="Rectangles 11"/>
        <dsp:cNvSpPr/>
      </dsp:nvSpPr>
      <dsp:spPr bwMode="white">
        <a:xfrm>
          <a:off x="0" y="4607560"/>
          <a:ext cx="6373814" cy="115189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02870" tIns="102870" rIns="102870" bIns="102870" anchor="t"/>
        <a:lstStyle>
          <a:lvl1pPr algn="l">
            <a:defRPr sz="2700"/>
          </a:lvl1pPr>
          <a:lvl2pPr marL="228600" indent="-228600" algn="l">
            <a:defRPr sz="2100"/>
          </a:lvl2pPr>
          <a:lvl3pPr marL="457200" indent="-228600" algn="l">
            <a:defRPr sz="2100"/>
          </a:lvl3pPr>
          <a:lvl4pPr marL="685800" indent="-228600" algn="l">
            <a:defRPr sz="2100"/>
          </a:lvl4pPr>
          <a:lvl5pPr marL="914400" indent="-228600" algn="l">
            <a:defRPr sz="2100"/>
          </a:lvl5pPr>
          <a:lvl6pPr marL="1143000" indent="-228600" algn="l">
            <a:defRPr sz="2100"/>
          </a:lvl6pPr>
          <a:lvl7pPr marL="1371600" indent="-228600" algn="l">
            <a:defRPr sz="2100"/>
          </a:lvl7pPr>
          <a:lvl8pPr marL="1600200" indent="-228600" algn="l">
            <a:defRPr sz="2100"/>
          </a:lvl8pPr>
          <a:lvl9pPr marL="1828800" indent="-228600" algn="l">
            <a:defRPr sz="2100"/>
          </a:lvl9pPr>
        </a:lstStyle>
        <a:p>
          <a:pPr lvl="0">
            <a:lnSpc>
              <a:spcPct val="100000"/>
            </a:lnSpc>
            <a:spcBef>
              <a:spcPct val="0"/>
            </a:spcBef>
            <a:spcAft>
              <a:spcPct val="35000"/>
            </a:spcAft>
          </a:pPr>
          <a:r>
            <a:rPr lang="en-US">
              <a:solidFill>
                <a:schemeClr val="tx1"/>
              </a:solidFill>
            </a:rPr>
            <a:t>RESULT : THE APP </a:t>
          </a:r>
          <a:endParaRPr>
            <a:solidFill>
              <a:schemeClr val="tx1"/>
            </a:solidFill>
          </a:endParaRPr>
        </a:p>
      </dsp:txBody>
      <dsp:txXfrm>
        <a:off x="0" y="4607560"/>
        <a:ext cx="6373814" cy="1151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500562" cy="5824602"/>
        <a:chOff x="0" y="0"/>
        <a:chExt cx="4500562" cy="5824602"/>
      </a:xfrm>
    </dsp:grpSpPr>
    <dsp:sp modelId="{E026B648-F53F-44F2-8A5D-FDEF088F3A95}">
      <dsp:nvSpPr>
        <dsp:cNvPr id="3" name="Rectangles 2"/>
        <dsp:cNvSpPr/>
      </dsp:nvSpPr>
      <dsp:spPr bwMode="white">
        <a:xfrm>
          <a:off x="1278281" y="-299357"/>
          <a:ext cx="1944000" cy="1944000"/>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sp:spPr>
      <dsp:style>
        <a:lnRef idx="3">
          <a:schemeClr val="lt1"/>
        </a:lnRef>
        <a:fillRef idx="1">
          <a:schemeClr val="accent2"/>
        </a:fillRef>
        <a:effectRef idx="1">
          <a:scrgbClr r="0" g="0" b="0"/>
        </a:effectRef>
        <a:fontRef idx="minor">
          <a:schemeClr val="lt1"/>
        </a:fontRef>
      </dsp:style>
      <dsp:txXfrm>
        <a:off x="1278281" y="-299357"/>
        <a:ext cx="1944000" cy="1944000"/>
      </dsp:txXfrm>
    </dsp:sp>
    <dsp:sp modelId="{D911A323-A930-4E22-8F0B-F5070C836472}">
      <dsp:nvSpPr>
        <dsp:cNvPr id="4" name="Rectangles 3"/>
        <dsp:cNvSpPr/>
      </dsp:nvSpPr>
      <dsp:spPr bwMode="white">
        <a:xfrm>
          <a:off x="90281" y="1994119"/>
          <a:ext cx="4320000"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a:solidFill>
                <a:schemeClr val="tx1"/>
              </a:solidFill>
            </a:rPr>
            <a:t>If you look again at the response visualization above, you’ll notice that the API returns an icon code (e.g. "50d") which holds the current weather condition  for the target city. Based on this code, we’re able to construct the icon URL and display it in the card via the img tag.</a:t>
          </a:r>
          <a:endParaRPr>
            <a:solidFill>
              <a:schemeClr val="tx1"/>
            </a:solidFill>
          </a:endParaRPr>
        </a:p>
      </dsp:txBody>
      <dsp:txXfrm>
        <a:off x="90281" y="1994119"/>
        <a:ext cx="4320000" cy="720000"/>
      </dsp:txXfrm>
    </dsp:sp>
    <dsp:sp modelId="{9BD9121E-3CDA-4106-AA48-599D80C5A30F}">
      <dsp:nvSpPr>
        <dsp:cNvPr id="5" name="Rectangles 4"/>
        <dsp:cNvSpPr/>
      </dsp:nvSpPr>
      <dsp:spPr bwMode="white">
        <a:xfrm>
          <a:off x="1278281" y="3110483"/>
          <a:ext cx="1944000" cy="1944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sp:spPr>
      <dsp:style>
        <a:lnRef idx="3">
          <a:schemeClr val="lt1"/>
        </a:lnRef>
        <a:fillRef idx="1">
          <a:schemeClr val="accent3"/>
        </a:fillRef>
        <a:effectRef idx="1">
          <a:scrgbClr r="0" g="0" b="0"/>
        </a:effectRef>
        <a:fontRef idx="minor">
          <a:schemeClr val="lt1"/>
        </a:fontRef>
      </dsp:style>
      <dsp:txXfrm>
        <a:off x="1278281" y="3110483"/>
        <a:ext cx="1944000" cy="1944000"/>
      </dsp:txXfrm>
    </dsp:sp>
    <dsp:sp modelId="{F1B576FF-847C-4BB5-9626-A57CDA2BDD34}">
      <dsp:nvSpPr>
        <dsp:cNvPr id="6" name="Rectangles 5"/>
        <dsp:cNvSpPr/>
      </dsp:nvSpPr>
      <dsp:spPr bwMode="white">
        <a:xfrm>
          <a:off x="90281" y="5403959"/>
          <a:ext cx="4320000" cy="72000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900"/>
          </a:lvl1pPr>
          <a:lvl2pPr marL="57150" indent="-57150" algn="ctr">
            <a:defRPr sz="700"/>
          </a:lvl2pPr>
          <a:lvl3pPr marL="114300" indent="-57150" algn="ctr">
            <a:defRPr sz="700"/>
          </a:lvl3pPr>
          <a:lvl4pPr marL="171450" indent="-57150" algn="ctr">
            <a:defRPr sz="700"/>
          </a:lvl4pPr>
          <a:lvl5pPr marL="228600" indent="-57150" algn="ctr">
            <a:defRPr sz="700"/>
          </a:lvl5pPr>
          <a:lvl6pPr marL="285750" indent="-57150" algn="ctr">
            <a:defRPr sz="700"/>
          </a:lvl6pPr>
          <a:lvl7pPr marL="342900" indent="-57150" algn="ctr">
            <a:defRPr sz="700"/>
          </a:lvl7pPr>
          <a:lvl8pPr marL="400050" indent="-57150" algn="ctr">
            <a:defRPr sz="700"/>
          </a:lvl8pPr>
          <a:lvl9pPr marL="457200" indent="-57150" algn="ctr">
            <a:defRPr sz="700"/>
          </a:lvl9pPr>
        </a:lstStyle>
        <a:p>
          <a:pPr lvl="0">
            <a:lnSpc>
              <a:spcPct val="100000"/>
            </a:lnSpc>
            <a:spcBef>
              <a:spcPct val="0"/>
            </a:spcBef>
            <a:spcAft>
              <a:spcPct val="35000"/>
            </a:spcAft>
          </a:pPr>
          <a:r>
            <a:rPr lang="en-US">
              <a:solidFill>
                <a:schemeClr val="tx1"/>
              </a:solidFill>
            </a:rPr>
            <a:t>Inside the .city-name element of each list item, we’ll append the data-name attribute with value the cityName,countryCode (e.g. madrid,es). Later we’ll use this value to prevent duplicate requests.</a:t>
          </a:r>
          <a:endParaRPr>
            <a:solidFill>
              <a:schemeClr val="tx1"/>
            </a:solidFill>
          </a:endParaRPr>
        </a:p>
      </dsp:txBody>
      <dsp:txXfrm>
        <a:off x="90281" y="540395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EA7947-E287-4738-8C82-07CE4F01EF03}" type="datetime2">
              <a:rPr lang="en-US" smtClean="0"/>
            </a:fld>
            <a:endParaRPr lang="en-US" dirty="0"/>
          </a:p>
        </p:txBody>
      </p:sp>
      <p:sp>
        <p:nvSpPr>
          <p:cNvPr id="5" name="Footer Placeholder 4"/>
          <p:cNvSpPr>
            <a:spLocks noGrp="1"/>
          </p:cNvSpPr>
          <p:nvPr>
            <p:ph type="ftr" sz="quarter" idx="11"/>
          </p:nvPr>
        </p:nvSpPr>
        <p:spPr/>
        <p:txBody>
          <a:bodyPr/>
          <a:lstStyle/>
          <a:p>
            <a:r>
              <a:rPr lang="en-US"/>
              <a:t>Sample Footer</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fld>
            <a:endParaRPr lang="en-US"/>
          </a:p>
        </p:txBody>
      </p:sp>
      <p:sp>
        <p:nvSpPr>
          <p:cNvPr id="19" name="Freeform: Shape 18"/>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Oval 19"/>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5" name="Oval 24"/>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34" name="Group 33"/>
          <p:cNvGrpSpPr/>
          <p:nvPr/>
        </p:nvGrpSpPr>
        <p:grpSpPr>
          <a:xfrm>
            <a:off x="1329952" y="4524379"/>
            <a:ext cx="1980001" cy="1363916"/>
            <a:chOff x="4879602" y="3781429"/>
            <a:chExt cx="1980001" cy="1363916"/>
          </a:xfrm>
        </p:grpSpPr>
        <p:sp>
          <p:nvSpPr>
            <p:cNvPr id="35" name="Freeform: Shape 34"/>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 name="Oval 37"/>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E2EBD84-71F4-4271-8C46-0D47C0A9B12E}" type="datetime2">
              <a:rPr lang="en-US" smtClean="0"/>
            </a:fld>
            <a:endParaRPr lang="en-US"/>
          </a:p>
        </p:txBody>
      </p:sp>
      <p:sp>
        <p:nvSpPr>
          <p:cNvPr id="5" name="Footer Placeholder 4"/>
          <p:cNvSpPr>
            <a:spLocks noGrp="1"/>
          </p:cNvSpPr>
          <p:nvPr>
            <p:ph type="ftr" sz="quarter" idx="11"/>
          </p:nvPr>
        </p:nvSpPr>
        <p:spPr/>
        <p:txBody>
          <a:bodyPr/>
          <a:lstStyle/>
          <a:p>
            <a:r>
              <a:rPr lang="en-US"/>
              <a:t>Sample Footer</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ABAE0CE1-F450-4107-B2CB-17B18F8A3F4A}" type="datetime2">
              <a:rPr lang="en-US" smtClean="0"/>
            </a:fld>
            <a:endParaRPr lang="en-US"/>
          </a:p>
        </p:txBody>
      </p:sp>
      <p:sp>
        <p:nvSpPr>
          <p:cNvPr id="5" name="Footer Placeholder 4"/>
          <p:cNvSpPr>
            <a:spLocks noGrp="1"/>
          </p:cNvSpPr>
          <p:nvPr>
            <p:ph type="ftr" sz="quarter" idx="11"/>
          </p:nvPr>
        </p:nvSpPr>
        <p:spPr/>
        <p:txBody>
          <a:bodyPr/>
          <a:lstStyle/>
          <a:p>
            <a:r>
              <a:rPr lang="en-US"/>
              <a:t>Sample Footer</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A87A34-81AB-432B-8DAE-1953F412C126}" type="datetimeFigureOut">
              <a:rPr lang="en-US" dirty="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p:cNvGrpSpPr/>
          <p:nvPr/>
        </p:nvGrpSpPr>
        <p:grpSpPr>
          <a:xfrm>
            <a:off x="613998" y="5334748"/>
            <a:ext cx="678135" cy="990000"/>
            <a:chOff x="10490969" y="1448827"/>
            <a:chExt cx="678135" cy="990000"/>
          </a:xfrm>
        </p:grpSpPr>
        <p:sp>
          <p:nvSpPr>
            <p:cNvPr id="13" name="Freeform: Shape 12"/>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 name="Oval 14"/>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Freeform: Shape 15"/>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p:cNvSpPr>
            <a:spLocks noGrp="1"/>
          </p:cNvSpPr>
          <p:nvPr>
            <p:ph idx="1"/>
          </p:nvPr>
        </p:nvSpPr>
        <p:spPr>
          <a:xfrm>
            <a:off x="550863" y="2113199"/>
            <a:ext cx="11090274" cy="397962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FE8C025-CD7A-4966-867E-81CF82B15267}" type="datetime2">
              <a:rPr lang="en-US" smtClean="0"/>
            </a:fld>
            <a:endParaRPr lang="en-US"/>
          </a:p>
        </p:txBody>
      </p:sp>
      <p:sp>
        <p:nvSpPr>
          <p:cNvPr id="5" name="Footer Placeholder 4"/>
          <p:cNvSpPr>
            <a:spLocks noGrp="1"/>
          </p:cNvSpPr>
          <p:nvPr>
            <p:ph type="ftr" sz="quarter" idx="11"/>
          </p:nvPr>
        </p:nvSpPr>
        <p:spPr/>
        <p:txBody>
          <a:bodyPr/>
          <a:lstStyle/>
          <a:p>
            <a:r>
              <a:rPr lang="en-US"/>
              <a:t>Sample Footer</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p:cNvGrpSpPr/>
          <p:nvPr/>
        </p:nvGrpSpPr>
        <p:grpSpPr>
          <a:xfrm>
            <a:off x="356481" y="879007"/>
            <a:ext cx="734257" cy="760506"/>
            <a:chOff x="5243759" y="1363788"/>
            <a:chExt cx="734257" cy="760506"/>
          </a:xfrm>
        </p:grpSpPr>
        <p:sp>
          <p:nvSpPr>
            <p:cNvPr id="49" name="Freeform 5"/>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0" name="Freeform 6"/>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1" name="Freeform 8"/>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p:cNvSpPr>
            <a:spLocks noGrp="1"/>
          </p:cNvSpPr>
          <p:nvPr>
            <p:ph type="dt" sz="half" idx="10"/>
          </p:nvPr>
        </p:nvSpPr>
        <p:spPr/>
        <p:txBody>
          <a:bodyPr/>
          <a:lstStyle/>
          <a:p>
            <a:fld id="{FE809929-0719-4517-94D6-FDF7F99E70F6}" type="datetime2">
              <a:rPr lang="en-US" smtClean="0"/>
            </a:fld>
            <a:endParaRPr lang="en-US"/>
          </a:p>
        </p:txBody>
      </p:sp>
      <p:sp>
        <p:nvSpPr>
          <p:cNvPr id="5" name="Footer Placeholder 4"/>
          <p:cNvSpPr>
            <a:spLocks noGrp="1"/>
          </p:cNvSpPr>
          <p:nvPr>
            <p:ph type="ftr" sz="quarter" idx="11"/>
          </p:nvPr>
        </p:nvSpPr>
        <p:spPr/>
        <p:txBody>
          <a:bodyPr/>
          <a:lstStyle/>
          <a:p>
            <a:r>
              <a:rPr lang="en-US"/>
              <a:t>Sample Footer</a:t>
            </a:r>
            <a:endParaRPr lang="en-US"/>
          </a:p>
        </p:txBody>
      </p:sp>
      <p:sp>
        <p:nvSpPr>
          <p:cNvPr id="6" name="Slide Number Placeholder 5"/>
          <p:cNvSpPr>
            <a:spLocks noGrp="1"/>
          </p:cNvSpPr>
          <p:nvPr>
            <p:ph type="sldNum" sz="quarter" idx="12"/>
          </p:nvPr>
        </p:nvSpPr>
        <p:spPr/>
        <p:txBody>
          <a:bodyPr/>
          <a:lstStyle/>
          <a:p>
            <a:fld id="{DBA1B0FB-D917-4C8C-928F-313BD683BF39}" type="slidenum">
              <a:rPr lang="en-US" smtClean="0"/>
            </a:fld>
            <a:endParaRPr lang="en-US"/>
          </a:p>
        </p:txBody>
      </p:sp>
      <p:sp>
        <p:nvSpPr>
          <p:cNvPr id="3" name="Text Placeholder 2"/>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1" name="Freeform: Shape 40"/>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3" name="Freeform: Shape 42"/>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3" name="Group 12"/>
          <p:cNvGrpSpPr/>
          <p:nvPr/>
        </p:nvGrpSpPr>
        <p:grpSpPr>
          <a:xfrm>
            <a:off x="331786" y="5528198"/>
            <a:ext cx="631474" cy="667800"/>
            <a:chOff x="2994153" y="1378666"/>
            <a:chExt cx="631474" cy="667800"/>
          </a:xfrm>
        </p:grpSpPr>
        <p:sp>
          <p:nvSpPr>
            <p:cNvPr id="20" name="Freeform: Shape 19"/>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50862" y="2097175"/>
            <a:ext cx="5435600" cy="3995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205538" y="2097175"/>
            <a:ext cx="5435600" cy="39956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0E95673-5512-4AAA-9AEB-E00C61EC65D5}" type="datetime2">
              <a:rPr lang="en-US" smtClean="0"/>
            </a:fld>
            <a:endParaRPr lang="en-US"/>
          </a:p>
        </p:txBody>
      </p:sp>
      <p:sp>
        <p:nvSpPr>
          <p:cNvPr id="6" name="Footer Placeholder 5"/>
          <p:cNvSpPr>
            <a:spLocks noGrp="1"/>
          </p:cNvSpPr>
          <p:nvPr>
            <p:ph type="ftr" sz="quarter" idx="11"/>
          </p:nvPr>
        </p:nvSpPr>
        <p:spPr/>
        <p:txBody>
          <a:bodyPr/>
          <a:lstStyle/>
          <a:p>
            <a:r>
              <a:rPr lang="en-US"/>
              <a:t>Sample Footer</a:t>
            </a:r>
            <a:endParaRPr lang="en-US"/>
          </a:p>
        </p:txBody>
      </p:sp>
      <p:sp>
        <p:nvSpPr>
          <p:cNvPr id="7" name="Slide Number Placeholder 6"/>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Rectangle 10"/>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550863" y="2577270"/>
            <a:ext cx="5429114" cy="351555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endParaRPr lang="en-US"/>
          </a:p>
        </p:txBody>
      </p:sp>
      <p:sp>
        <p:nvSpPr>
          <p:cNvPr id="6" name="Content Placeholder 5"/>
          <p:cNvSpPr>
            <a:spLocks noGrp="1"/>
          </p:cNvSpPr>
          <p:nvPr>
            <p:ph sz="quarter" idx="4"/>
          </p:nvPr>
        </p:nvSpPr>
        <p:spPr>
          <a:xfrm>
            <a:off x="6212023" y="2577270"/>
            <a:ext cx="5436391" cy="351555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13138FA-2E87-4873-8BBA-13E447C9A99A}" type="datetime2">
              <a:rPr lang="en-US" smtClean="0"/>
            </a:fld>
            <a:endParaRPr lang="en-US"/>
          </a:p>
        </p:txBody>
      </p:sp>
      <p:sp>
        <p:nvSpPr>
          <p:cNvPr id="8" name="Footer Placeholder 7"/>
          <p:cNvSpPr>
            <a:spLocks noGrp="1"/>
          </p:cNvSpPr>
          <p:nvPr>
            <p:ph type="ftr" sz="quarter" idx="11"/>
          </p:nvPr>
        </p:nvSpPr>
        <p:spPr/>
        <p:txBody>
          <a:bodyPr/>
          <a:lstStyle/>
          <a:p>
            <a:r>
              <a:rPr lang="en-US"/>
              <a:t>Sample Footer</a:t>
            </a:r>
            <a:endParaRPr lang="en-US"/>
          </a:p>
        </p:txBody>
      </p:sp>
      <p:sp>
        <p:nvSpPr>
          <p:cNvPr id="9" name="Slide Number Placeholder 8"/>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p:cNvSpPr>
            <a:spLocks noGrp="1"/>
          </p:cNvSpPr>
          <p:nvPr>
            <p:ph type="dt" sz="half" idx="10"/>
          </p:nvPr>
        </p:nvSpPr>
        <p:spPr/>
        <p:txBody>
          <a:bodyPr/>
          <a:lstStyle/>
          <a:p>
            <a:fld id="{D75BB40A-97BD-4BFB-B639-0BFF95FDE8B7}" type="datetime2">
              <a:rPr lang="en-US" smtClean="0"/>
            </a:fld>
            <a:endParaRPr lang="en-US"/>
          </a:p>
        </p:txBody>
      </p:sp>
      <p:sp>
        <p:nvSpPr>
          <p:cNvPr id="4" name="Footer Placeholder 3"/>
          <p:cNvSpPr>
            <a:spLocks noGrp="1"/>
          </p:cNvSpPr>
          <p:nvPr>
            <p:ph type="ftr" sz="quarter" idx="11"/>
          </p:nvPr>
        </p:nvSpPr>
        <p:spPr/>
        <p:txBody>
          <a:bodyPr/>
          <a:lstStyle/>
          <a:p>
            <a:r>
              <a:rPr lang="en-US"/>
              <a:t>Sample Footer</a:t>
            </a:r>
            <a:endParaRPr lang="en-US"/>
          </a:p>
        </p:txBody>
      </p:sp>
      <p:sp>
        <p:nvSpPr>
          <p:cNvPr id="5" name="Slide Number Placeholder 4"/>
          <p:cNvSpPr>
            <a:spLocks noGrp="1"/>
          </p:cNvSpPr>
          <p:nvPr>
            <p:ph type="sldNum" sz="quarter" idx="12"/>
          </p:nvPr>
        </p:nvSpPr>
        <p:spPr/>
        <p:txBody>
          <a:bodyPr/>
          <a:lstStyle/>
          <a:p>
            <a:fld id="{DBA1B0FB-D917-4C8C-928F-313BD683BF39}" type="slidenum">
              <a:rPr lang="en-US" smtClean="0"/>
            </a:fld>
            <a:endParaRPr lang="en-US"/>
          </a:p>
        </p:txBody>
      </p:sp>
      <p:sp>
        <p:nvSpPr>
          <p:cNvPr id="39" name="Freeform: Shape 38"/>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2" name="Oval 41"/>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51" name="Group 50"/>
          <p:cNvGrpSpPr/>
          <p:nvPr/>
        </p:nvGrpSpPr>
        <p:grpSpPr>
          <a:xfrm>
            <a:off x="623181" y="1514007"/>
            <a:ext cx="734257" cy="760506"/>
            <a:chOff x="5243759" y="1363788"/>
            <a:chExt cx="734257" cy="760506"/>
          </a:xfrm>
        </p:grpSpPr>
        <p:sp>
          <p:nvSpPr>
            <p:cNvPr id="52" name="Freeform 5"/>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3" name="Freeform 6"/>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4" name="Freeform 8"/>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E9E0E3-ECF6-4CFE-8698-AEFEBCECC3C0}" type="datetime2">
              <a:rPr lang="en-US" smtClean="0"/>
            </a:fld>
            <a:endParaRPr lang="en-US"/>
          </a:p>
        </p:txBody>
      </p:sp>
      <p:sp>
        <p:nvSpPr>
          <p:cNvPr id="3" name="Footer Placeholder 2"/>
          <p:cNvSpPr>
            <a:spLocks noGrp="1"/>
          </p:cNvSpPr>
          <p:nvPr>
            <p:ph type="ftr" sz="quarter" idx="11"/>
          </p:nvPr>
        </p:nvSpPr>
        <p:spPr/>
        <p:txBody>
          <a:bodyPr/>
          <a:lstStyle/>
          <a:p>
            <a:r>
              <a:rPr lang="en-US"/>
              <a:t>Sample Footer</a:t>
            </a:r>
            <a:endParaRPr lang="en-US"/>
          </a:p>
        </p:txBody>
      </p:sp>
      <p:sp>
        <p:nvSpPr>
          <p:cNvPr id="4" name="Slide Number Placeholder 3"/>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4949631" y="5111861"/>
            <a:ext cx="1262947" cy="1335600"/>
            <a:chOff x="2678417" y="2427951"/>
            <a:chExt cx="1262947" cy="1335600"/>
          </a:xfrm>
        </p:grpSpPr>
        <p:sp>
          <p:nvSpPr>
            <p:cNvPr id="11" name="Freeform: Shape 10"/>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11"/>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51462FC-960E-4740-921F-B36862979F21}" type="datetime2">
              <a:rPr lang="en-US" smtClean="0"/>
            </a:fld>
            <a:endParaRPr lang="en-US"/>
          </a:p>
        </p:txBody>
      </p:sp>
      <p:sp>
        <p:nvSpPr>
          <p:cNvPr id="6" name="Footer Placeholder 5"/>
          <p:cNvSpPr>
            <a:spLocks noGrp="1"/>
          </p:cNvSpPr>
          <p:nvPr>
            <p:ph type="ftr" sz="quarter" idx="11"/>
          </p:nvPr>
        </p:nvSpPr>
        <p:spPr/>
        <p:txBody>
          <a:bodyPr/>
          <a:lstStyle/>
          <a:p>
            <a:r>
              <a:rPr lang="en-US"/>
              <a:t>Sample Footer</a:t>
            </a:r>
            <a:endParaRPr lang="en-US"/>
          </a:p>
        </p:txBody>
      </p:sp>
      <p:sp>
        <p:nvSpPr>
          <p:cNvPr id="7" name="Slide Number Placeholder 6"/>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p:cNvGrpSpPr/>
          <p:nvPr/>
        </p:nvGrpSpPr>
        <p:grpSpPr>
          <a:xfrm>
            <a:off x="334964" y="5115518"/>
            <a:ext cx="734257" cy="760506"/>
            <a:chOff x="5243759" y="1363788"/>
            <a:chExt cx="734257" cy="760506"/>
          </a:xfrm>
        </p:grpSpPr>
        <p:sp>
          <p:nvSpPr>
            <p:cNvPr id="18" name="Freeform 5"/>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Freeform 6"/>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Freeform 8"/>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itle 1"/>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50BC9E2-CB44-4C05-9BB5-496C18A241E0}" type="datetime2">
              <a:rPr lang="en-US" smtClean="0"/>
            </a:fld>
            <a:endParaRPr lang="en-US"/>
          </a:p>
        </p:txBody>
      </p:sp>
      <p:sp>
        <p:nvSpPr>
          <p:cNvPr id="6" name="Footer Placeholder 5"/>
          <p:cNvSpPr>
            <a:spLocks noGrp="1"/>
          </p:cNvSpPr>
          <p:nvPr>
            <p:ph type="ftr" sz="quarter" idx="11"/>
          </p:nvPr>
        </p:nvSpPr>
        <p:spPr/>
        <p:txBody>
          <a:bodyPr/>
          <a:lstStyle/>
          <a:p>
            <a:r>
              <a:rPr lang="en-US"/>
              <a:t>Sample Footer</a:t>
            </a:r>
            <a:endParaRPr lang="en-US"/>
          </a:p>
        </p:txBody>
      </p:sp>
      <p:sp>
        <p:nvSpPr>
          <p:cNvPr id="7" name="Slide Number Placeholder 6"/>
          <p:cNvSpPr>
            <a:spLocks noGrp="1"/>
          </p:cNvSpPr>
          <p:nvPr>
            <p:ph type="sldNum" sz="quarter" idx="12"/>
          </p:nvPr>
        </p:nvSpPr>
        <p:spPr/>
        <p:txBody>
          <a:bodyPr/>
          <a:lstStyle/>
          <a:p>
            <a:fld id="{DBA1B0FB-D917-4C8C-928F-313BD683BF3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fld>
            <a:endParaRPr lang="en-US" dirty="0"/>
          </a:p>
        </p:txBody>
      </p:sp>
      <p:sp>
        <p:nvSpPr>
          <p:cNvPr id="5" name="Footer Placeholder 4"/>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75" name="Group 374"/>
          <p:cNvGrpSpPr>
            <a:grpSpLocks noGrp="1" noRot="1" noChangeAspect="1" noMove="1" noResize="1" noUngrp="1"/>
          </p:cNvGrpSpPr>
          <p:nvPr/>
        </p:nvGrpSpPr>
        <p:grpSpPr>
          <a:xfrm>
            <a:off x="613998" y="5334748"/>
            <a:ext cx="678135" cy="990000"/>
            <a:chOff x="10490969" y="1448827"/>
            <a:chExt cx="678135" cy="990000"/>
          </a:xfrm>
        </p:grpSpPr>
        <p:sp>
          <p:nvSpPr>
            <p:cNvPr id="376" name="Freeform: Shape 375"/>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7" name="Oval 376"/>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78" name="Oval 377"/>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79" name="Freeform: Shape 378"/>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81" name="Rectangle 38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2443" y="433855"/>
            <a:ext cx="9850810" cy="1277026"/>
          </a:xfrm>
        </p:spPr>
        <p:txBody>
          <a:bodyPr vert="horz" wrap="square" lIns="0" tIns="0" rIns="0" bIns="0" rtlCol="0" anchor="t" anchorCtr="0">
            <a:noAutofit/>
          </a:bodyPr>
          <a:lstStyle/>
          <a:p>
            <a:r>
              <a:rPr lang="en-US" sz="6000" b="1" dirty="0"/>
              <a:t>Weather App Monitor</a:t>
            </a:r>
            <a:br>
              <a:rPr lang="en-US" sz="6000" b="1" dirty="0"/>
            </a:br>
            <a:br>
              <a:rPr lang="en-US" sz="6000" b="1" dirty="0"/>
            </a:br>
            <a:br>
              <a:rPr lang="en-US" sz="6000" b="1" dirty="0"/>
            </a:br>
            <a:br>
              <a:rPr lang="en-US" sz="6000" b="1" dirty="0"/>
            </a:br>
            <a:endParaRPr lang="en-US" sz="6000" b="1" dirty="0"/>
          </a:p>
        </p:txBody>
      </p:sp>
      <p:sp>
        <p:nvSpPr>
          <p:cNvPr id="383" name="Freeform: Shape 382"/>
          <p:cNvSpPr>
            <a:spLocks noGrp="1" noRot="1" noChangeAspect="1" noMove="1" noResize="1" noEditPoints="1" noAdjustHandles="1" noChangeArrowheads="1" noChangeShapeType="1" noTextEdit="1"/>
          </p:cNvSpPr>
          <p:nvPr/>
        </p:nvSpPr>
        <p:spPr>
          <a:xfrm rot="18900000">
            <a:off x="274870" y="-114297"/>
            <a:ext cx="1853969" cy="926985"/>
          </a:xfrm>
          <a:custGeom>
            <a:avLst/>
            <a:gdLst>
              <a:gd name="connsiteX0" fmla="*/ 958943 w 1853969"/>
              <a:gd name="connsiteY0" fmla="*/ 1614 h 926985"/>
              <a:gd name="connsiteX1" fmla="*/ 1852355 w 1853969"/>
              <a:gd name="connsiteY1" fmla="*/ 895026 h 926985"/>
              <a:gd name="connsiteX2" fmla="*/ 1853969 w 1853969"/>
              <a:gd name="connsiteY2" fmla="*/ 926985 h 926985"/>
              <a:gd name="connsiteX3" fmla="*/ 1390476 w 1853969"/>
              <a:gd name="connsiteY3" fmla="*/ 926985 h 926985"/>
              <a:gd name="connsiteX4" fmla="*/ 926984 w 1853969"/>
              <a:gd name="connsiteY4" fmla="*/ 463493 h 926985"/>
              <a:gd name="connsiteX5" fmla="*/ 463493 w 1853969"/>
              <a:gd name="connsiteY5" fmla="*/ 926985 h 926985"/>
              <a:gd name="connsiteX6" fmla="*/ 0 w 1853969"/>
              <a:gd name="connsiteY6" fmla="*/ 926985 h 926985"/>
              <a:gd name="connsiteX7" fmla="*/ 926985 w 1853969"/>
              <a:gd name="connsiteY7" fmla="*/ 0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3969" h="926985">
                <a:moveTo>
                  <a:pt x="958943" y="1614"/>
                </a:moveTo>
                <a:lnTo>
                  <a:pt x="1852355" y="895026"/>
                </a:lnTo>
                <a:lnTo>
                  <a:pt x="1853969" y="926985"/>
                </a:lnTo>
                <a:lnTo>
                  <a:pt x="1390476" y="926985"/>
                </a:lnTo>
                <a:cubicBezTo>
                  <a:pt x="1390476" y="671005"/>
                  <a:pt x="1182964" y="463493"/>
                  <a:pt x="926984" y="463493"/>
                </a:cubicBezTo>
                <a:cubicBezTo>
                  <a:pt x="671005" y="463493"/>
                  <a:pt x="463493" y="671005"/>
                  <a:pt x="463493" y="926985"/>
                </a:cubicBezTo>
                <a:lnTo>
                  <a:pt x="0" y="926985"/>
                </a:lnTo>
                <a:cubicBezTo>
                  <a:pt x="0" y="415026"/>
                  <a:pt x="415025" y="0"/>
                  <a:pt x="926985" y="0"/>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85" name="Oval 384"/>
          <p:cNvSpPr>
            <a:spLocks noGrp="1" noRot="1" noChangeAspect="1" noMove="1" noResize="1" noEditPoints="1" noAdjustHandles="1" noChangeArrowheads="1" noChangeShapeType="1" noTextEdit="1"/>
          </p:cNvSpPr>
          <p:nvPr/>
        </p:nvSpPr>
        <p:spPr>
          <a:xfrm rot="2700000">
            <a:off x="1968027" y="-45404"/>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7" name="Oval 386"/>
          <p:cNvSpPr>
            <a:spLocks noGrp="1" noRot="1" noChangeAspect="1" noMove="1" noResize="1" noEditPoints="1" noAdjustHandles="1" noChangeArrowheads="1" noChangeShapeType="1" noTextEdit="1"/>
          </p:cNvSpPr>
          <p:nvPr/>
        </p:nvSpPr>
        <p:spPr>
          <a:xfrm rot="2700000">
            <a:off x="987001" y="93562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89" name="Freeform: Shape 388"/>
          <p:cNvSpPr>
            <a:spLocks noGrp="1" noRot="1" noChangeAspect="1" noMove="1" noResize="1" noEditPoints="1" noAdjustHandles="1" noChangeArrowheads="1" noChangeShapeType="1" noTextEdit="1"/>
          </p:cNvSpPr>
          <p:nvPr/>
        </p:nvSpPr>
        <p:spPr>
          <a:xfrm rot="18900000">
            <a:off x="315857" y="-131277"/>
            <a:ext cx="1853969" cy="1042921"/>
          </a:xfrm>
          <a:custGeom>
            <a:avLst/>
            <a:gdLst>
              <a:gd name="connsiteX0" fmla="*/ 959154 w 1853969"/>
              <a:gd name="connsiteY0" fmla="*/ 1828 h 1042921"/>
              <a:gd name="connsiteX1" fmla="*/ 1842210 w 1853969"/>
              <a:gd name="connsiteY1" fmla="*/ 884883 h 1042921"/>
              <a:gd name="connsiteX2" fmla="*/ 1849183 w 1853969"/>
              <a:gd name="connsiteY2" fmla="*/ 936288 h 1042921"/>
              <a:gd name="connsiteX3" fmla="*/ 1853969 w 1853969"/>
              <a:gd name="connsiteY3" fmla="*/ 1042921 h 1042921"/>
              <a:gd name="connsiteX4" fmla="*/ 1390476 w 1853969"/>
              <a:gd name="connsiteY4" fmla="*/ 1042921 h 1042921"/>
              <a:gd name="connsiteX5" fmla="*/ 926984 w 1853969"/>
              <a:gd name="connsiteY5" fmla="*/ 521461 h 1042921"/>
              <a:gd name="connsiteX6" fmla="*/ 463493 w 1853969"/>
              <a:gd name="connsiteY6" fmla="*/ 1042921 h 1042921"/>
              <a:gd name="connsiteX7" fmla="*/ 0 w 1853969"/>
              <a:gd name="connsiteY7" fmla="*/ 1042921 h 1042921"/>
              <a:gd name="connsiteX8" fmla="*/ 926985 w 1853969"/>
              <a:gd name="connsiteY8" fmla="*/ 0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969" h="1042921">
                <a:moveTo>
                  <a:pt x="959154" y="1828"/>
                </a:moveTo>
                <a:lnTo>
                  <a:pt x="1842210" y="884883"/>
                </a:lnTo>
                <a:lnTo>
                  <a:pt x="1849183" y="936288"/>
                </a:lnTo>
                <a:cubicBezTo>
                  <a:pt x="1852348" y="971348"/>
                  <a:pt x="1853969" y="1006922"/>
                  <a:pt x="1853969" y="1042921"/>
                </a:cubicBezTo>
                <a:lnTo>
                  <a:pt x="1390476" y="1042921"/>
                </a:lnTo>
                <a:cubicBezTo>
                  <a:pt x="1390476" y="754927"/>
                  <a:pt x="1182964" y="521461"/>
                  <a:pt x="926984" y="521461"/>
                </a:cubicBezTo>
                <a:cubicBezTo>
                  <a:pt x="671005" y="521461"/>
                  <a:pt x="463493" y="754927"/>
                  <a:pt x="463493" y="1042921"/>
                </a:cubicBezTo>
                <a:lnTo>
                  <a:pt x="0" y="1042921"/>
                </a:lnTo>
                <a:cubicBezTo>
                  <a:pt x="0" y="466932"/>
                  <a:pt x="415025" y="0"/>
                  <a:pt x="926985" y="0"/>
                </a:cubicBezTo>
                <a:close/>
              </a:path>
            </a:pathLst>
          </a:custGeom>
          <a:solidFill>
            <a:schemeClr val="bg2">
              <a:lumMod val="50000"/>
              <a:lumOff val="50000"/>
              <a:alpha val="2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91" name="Oval 390"/>
          <p:cNvSpPr>
            <a:spLocks noGrp="1" noRot="1" noChangeAspect="1" noMove="1" noResize="1" noEditPoints="1" noAdjustHandles="1" noChangeArrowheads="1" noChangeShapeType="1" noTextEdit="1"/>
          </p:cNvSpPr>
          <p:nvPr/>
        </p:nvSpPr>
        <p:spPr>
          <a:xfrm>
            <a:off x="979908" y="472902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Subtitle 2"/>
          <p:cNvSpPr>
            <a:spLocks noGrp="1"/>
          </p:cNvSpPr>
          <p:nvPr>
            <p:ph type="body" sz="half" idx="2"/>
          </p:nvPr>
        </p:nvSpPr>
        <p:spPr>
          <a:xfrm>
            <a:off x="336484" y="1995418"/>
            <a:ext cx="5429977" cy="1886252"/>
          </a:xfrm>
        </p:spPr>
        <p:txBody>
          <a:bodyPr vert="horz" wrap="square" lIns="0" tIns="0" rIns="0" bIns="0" rtlCol="0" anchor="t">
            <a:normAutofit/>
          </a:bodyPr>
          <a:lstStyle/>
          <a:p>
            <a:pPr indent="-228600">
              <a:buFont typeface="Arial" panose="020B0604020202020204" pitchFamily="34" charset="0"/>
              <a:buChar char="•"/>
            </a:pPr>
            <a:r>
              <a:rPr lang="en-US" dirty="0">
                <a:solidFill>
                  <a:srgbClr val="FFFFFF"/>
                </a:solidFill>
              </a:rPr>
              <a:t>A project (semester 5) submitted in partial fulfilment of THE DEGREE IN BTECH IN COMPUTER SCIENCE AND  ENGINEERING </a:t>
            </a:r>
            <a:endParaRPr lang="en-US" dirty="0"/>
          </a:p>
          <a:p>
            <a:endParaRPr lang="en-US" dirty="0">
              <a:solidFill>
                <a:srgbClr val="FFFFFF"/>
              </a:solidFill>
            </a:endParaRPr>
          </a:p>
          <a:p>
            <a:pPr indent="-228600">
              <a:buFont typeface="Arial" panose="020B0604020202020204" pitchFamily="34" charset="0"/>
              <a:buChar char="•"/>
            </a:pPr>
            <a:endParaRPr lang="en-US"/>
          </a:p>
          <a:p>
            <a:pPr indent="-228600">
              <a:buFont typeface="Arial" panose="020B0604020202020204" pitchFamily="34" charset="0"/>
              <a:buChar char="•"/>
            </a:pPr>
            <a:endParaRPr lang="en-US">
              <a:solidFill>
                <a:srgbClr val="FFFFFF">
                  <a:alpha val="60000"/>
                </a:srgbClr>
              </a:solidFill>
            </a:endParaRPr>
          </a:p>
        </p:txBody>
      </p:sp>
      <p:grpSp>
        <p:nvGrpSpPr>
          <p:cNvPr id="393" name="Group 392"/>
          <p:cNvGrpSpPr>
            <a:grpSpLocks noGrp="1" noRot="1" noChangeAspect="1" noMove="1" noResize="1" noUngrp="1"/>
          </p:cNvGrpSpPr>
          <p:nvPr/>
        </p:nvGrpSpPr>
        <p:grpSpPr>
          <a:xfrm>
            <a:off x="8962595" y="3429000"/>
            <a:ext cx="2679292" cy="2525894"/>
            <a:chOff x="9469123" y="4029759"/>
            <a:chExt cx="2679292" cy="2525894"/>
          </a:xfrm>
        </p:grpSpPr>
        <p:sp>
          <p:nvSpPr>
            <p:cNvPr id="394" name="Freeform: Shape 393"/>
            <p:cNvSpPr>
              <a:spLocks noChangeAspect="1"/>
            </p:cNvSpPr>
            <p:nvPr/>
          </p:nvSpPr>
          <p:spPr>
            <a:xfrm rot="8100000">
              <a:off x="9988415" y="4029759"/>
              <a:ext cx="2160000" cy="252589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508000" dist="203200" dir="7320000">
                <a:schemeClr val="accent1">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95" name="Oval 394"/>
            <p:cNvSpPr/>
            <p:nvPr/>
          </p:nvSpPr>
          <p:spPr>
            <a:xfrm rot="13500000">
              <a:off x="10009123" y="3693413"/>
              <a:ext cx="1080000" cy="216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 name="TextBox 4"/>
          <p:cNvSpPr txBox="1"/>
          <p:nvPr/>
        </p:nvSpPr>
        <p:spPr>
          <a:xfrm>
            <a:off x="223371" y="5249138"/>
            <a:ext cx="11864786" cy="1076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t>BY </a:t>
            </a:r>
            <a:r>
              <a:rPr lang="en-IN" altLang="en-US" sz="3200" dirty="0">
                <a:solidFill>
                  <a:srgbClr val="FFFF00"/>
                </a:solidFill>
              </a:rPr>
              <a:t>Shikhar Rastogi </a:t>
            </a:r>
            <a:endParaRPr lang="en-US" sz="3200" dirty="0">
              <a:solidFill>
                <a:srgbClr val="FFFF00"/>
              </a:solidFill>
            </a:endParaRPr>
          </a:p>
          <a:p>
            <a:r>
              <a:rPr lang="en-US" sz="3200" dirty="0"/>
              <a:t>And </a:t>
            </a:r>
            <a:r>
              <a:rPr lang="en-IN" altLang="en-US" sz="3200" dirty="0">
                <a:solidFill>
                  <a:srgbClr val="FFFF00"/>
                </a:solidFill>
              </a:rPr>
              <a:t>Rajya Vardhan Singh</a:t>
            </a:r>
            <a:endParaRPr lang="en-IN" altLang="en-US" sz="3200" dirty="0">
              <a:solidFill>
                <a:srgbClr val="FFFF00"/>
              </a:solidFill>
            </a:endParaRPr>
          </a:p>
        </p:txBody>
      </p:sp>
      <p:sp>
        <p:nvSpPr>
          <p:cNvPr id="6" name="TextBox 5"/>
          <p:cNvSpPr txBox="1"/>
          <p:nvPr/>
        </p:nvSpPr>
        <p:spPr>
          <a:xfrm>
            <a:off x="220570" y="3625913"/>
            <a:ext cx="825649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800" dirty="0"/>
              <a:t>UNDER CHIEF GUIDANCE OF </a:t>
            </a:r>
            <a:endParaRPr lang="en-US"/>
          </a:p>
          <a:p>
            <a:r>
              <a:rPr lang="en-US" sz="2800" b="1" dirty="0">
                <a:solidFill>
                  <a:srgbClr val="FFFF00"/>
                </a:solidFill>
              </a:rPr>
              <a:t>Mrs. Suruchi </a:t>
            </a:r>
            <a:r>
              <a:rPr lang="en-US" sz="2800" b="1" dirty="0" err="1">
                <a:solidFill>
                  <a:srgbClr val="FFFF00"/>
                </a:solidFill>
              </a:rPr>
              <a:t>Sabherwal</a:t>
            </a:r>
            <a:endParaRPr lang="en-US" sz="2800" b="1">
              <a:solidFill>
                <a:srgbClr val="FFFF00"/>
              </a:solidFill>
            </a:endParaRPr>
          </a:p>
        </p:txBody>
      </p:sp>
      <p:sp>
        <p:nvSpPr>
          <p:cNvPr id="7" name="TextBox 6"/>
          <p:cNvSpPr txBox="1"/>
          <p:nvPr/>
        </p:nvSpPr>
        <p:spPr>
          <a:xfrm>
            <a:off x="7363385" y="123376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dirty="0">
                <a:solidFill>
                  <a:srgbClr val="FFFF00"/>
                </a:solidFill>
              </a:rPr>
              <a:t>A  JS WEB BASED APP</a:t>
            </a:r>
            <a:r>
              <a:rPr lang="en-US" dirty="0"/>
              <a:t> </a:t>
            </a:r>
            <a:endParaRPr lang="en-US" dirty="0"/>
          </a:p>
        </p:txBody>
      </p:sp>
      <p:pic>
        <p:nvPicPr>
          <p:cNvPr id="8" name="Picture 14" descr="Logo&#10;&#10;Description automatically generated"/>
          <p:cNvPicPr>
            <a:picLocks noChangeAspect="1"/>
          </p:cNvPicPr>
          <p:nvPr/>
        </p:nvPicPr>
        <p:blipFill>
          <a:blip r:embed="rId1"/>
          <a:stretch>
            <a:fillRect/>
          </a:stretch>
        </p:blipFill>
        <p:spPr>
          <a:xfrm>
            <a:off x="6953540" y="2167377"/>
            <a:ext cx="2216523" cy="17200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Shape 6"/>
          <p:cNvSpPr>
            <a:spLocks noGrp="1" noRot="1" noChangeAspect="1" noMove="1" noResize="1" noEditPoints="1" noAdjustHandles="1" noChangeArrowheads="1" noChangeShapeType="1" noTextEdit="1"/>
          </p:cNvSpPr>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 name="Oval 8"/>
          <p:cNvSpPr>
            <a:spLocks noGrp="1" noRot="1" noChangeAspect="1" noMove="1" noResize="1" noEditPoints="1" noAdjustHandles="1" noChangeArrowheads="1" noChangeShapeType="1" noTextEdit="1"/>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 name="Oval 10"/>
          <p:cNvSpPr>
            <a:spLocks noGrp="1" noRot="1" noChangeAspect="1" noMove="1" noResize="1" noEditPoints="1" noAdjustHandles="1" noChangeArrowheads="1" noChangeShapeType="1" noTextEdi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13" name="Group 12"/>
          <p:cNvGrpSpPr>
            <a:grpSpLocks noGrp="1" noRot="1" noChangeAspect="1" noMove="1" noResize="1" noUngrp="1"/>
          </p:cNvGrpSpPr>
          <p:nvPr/>
        </p:nvGrpSpPr>
        <p:grpSpPr>
          <a:xfrm>
            <a:off x="1329952" y="4524379"/>
            <a:ext cx="1980001" cy="1363916"/>
            <a:chOff x="4879602" y="3781429"/>
            <a:chExt cx="1980001" cy="1363916"/>
          </a:xfrm>
        </p:grpSpPr>
        <p:sp>
          <p:nvSpPr>
            <p:cNvPr id="14" name="Freeform: Shape 13"/>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Oval 15"/>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 name="Oval 16"/>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useBgFill="1">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267325" y="549275"/>
            <a:ext cx="6373812" cy="3777421"/>
          </a:xfrm>
          <a:prstGeom prst="rect">
            <a:avLst/>
          </a:prstGeom>
        </p:spPr>
        <p:txBody>
          <a:bodyPr rot="0" spcFirstLastPara="0" vertOverflow="overflow" horzOverflow="overflow" vert="horz" wrap="square" lIns="0" tIns="0" rIns="0" bIns="0" numCol="1" spcCol="0" rtlCol="0" fromWordArt="0" anchor="b" anchorCtr="0" forceAA="0" compatLnSpc="1">
            <a:normAutofit/>
          </a:bodyPr>
          <a:lstStyle/>
          <a:p>
            <a:pPr defTabSz="914400">
              <a:spcBef>
                <a:spcPct val="0"/>
              </a:spcBef>
              <a:spcAft>
                <a:spcPts val="600"/>
              </a:spcAft>
            </a:pPr>
            <a:r>
              <a:rPr lang="en-US" sz="8000">
                <a:latin typeface="+mj-lt"/>
                <a:ea typeface="+mj-ea"/>
                <a:cs typeface="+mj-cs"/>
              </a:rPr>
              <a:t>Thank you </a:t>
            </a:r>
            <a:endParaRPr lang="en-US" sz="8000">
              <a:latin typeface="+mj-lt"/>
              <a:ea typeface="+mj-ea"/>
              <a:cs typeface="+mj-cs"/>
            </a:endParaRPr>
          </a:p>
        </p:txBody>
      </p:sp>
      <p:grpSp>
        <p:nvGrpSpPr>
          <p:cNvPr id="21" name="Group 20"/>
          <p:cNvGrpSpPr>
            <a:grpSpLocks noGrp="1" noRot="1" noChangeAspect="1" noMove="1" noResize="1" noUngrp="1"/>
          </p:cNvGrpSpPr>
          <p:nvPr/>
        </p:nvGrpSpPr>
        <p:grpSpPr>
          <a:xfrm>
            <a:off x="716718" y="856763"/>
            <a:ext cx="1468514" cy="1521012"/>
            <a:chOff x="5236793" y="2432482"/>
            <a:chExt cx="1468514" cy="1521012"/>
          </a:xfrm>
        </p:grpSpPr>
        <p:sp>
          <p:nvSpPr>
            <p:cNvPr id="22" name="Freeform 5"/>
            <p:cNvSpPr/>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3" name="Freeform 6"/>
            <p:cNvSpPr/>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Freeform 8"/>
            <p:cNvSpPr/>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6" name="Oval 25"/>
          <p:cNvSpPr>
            <a:spLocks noGrp="1" noRot="1" noChangeAspect="1" noMove="1" noResize="1" noEditPoints="1" noAdjustHandles="1" noChangeArrowheads="1" noChangeShapeType="1" noTextEdit="1"/>
          </p:cNvSpPr>
          <p:nvPr/>
        </p:nvSpPr>
        <p:spPr>
          <a:xfrm>
            <a:off x="3245746" y="1659500"/>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nvGrpSpPr>
          <p:cNvPr id="28" name="Group 27"/>
          <p:cNvGrpSpPr>
            <a:grpSpLocks noGrp="1" noRot="1" noChangeAspect="1" noMove="1" noResize="1" noUngrp="1"/>
          </p:cNvGrpSpPr>
          <p:nvPr/>
        </p:nvGrpSpPr>
        <p:grpSpPr>
          <a:xfrm>
            <a:off x="950176" y="3037220"/>
            <a:ext cx="3960000" cy="2696065"/>
            <a:chOff x="3433290" y="8649159"/>
            <a:chExt cx="3960000" cy="2696065"/>
          </a:xfrm>
        </p:grpSpPr>
        <p:sp>
          <p:nvSpPr>
            <p:cNvPr id="29" name="Freeform: Shape 28"/>
            <p:cNvSpPr>
              <a:spLocks noChangeAspect="1"/>
            </p:cNvSpPr>
            <p:nvPr/>
          </p:nvSpPr>
          <p:spPr>
            <a:xfrm rot="18900000" flipV="1">
              <a:off x="3685353" y="9468714"/>
              <a:ext cx="3707937" cy="1853969"/>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p:cNvSpPr>
              <a:spLocks noChangeAspect="1"/>
            </p:cNvSpPr>
            <p:nvPr/>
          </p:nvSpPr>
          <p:spPr>
            <a:xfrm rot="18900000" flipV="1">
              <a:off x="3565739" y="9180381"/>
              <a:ext cx="3707937" cy="216484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rot="13500000" flipV="1">
              <a:off x="3792781" y="10251719"/>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32" name="Oval 31"/>
            <p:cNvSpPr/>
            <p:nvPr/>
          </p:nvSpPr>
          <p:spPr>
            <a:xfrm rot="13500000" flipV="1">
              <a:off x="5754832" y="8289668"/>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863" y="549275"/>
            <a:ext cx="3565525" cy="5543549"/>
          </a:xfrm>
        </p:spPr>
        <p:txBody>
          <a:bodyPr wrap="square" anchor="ctr">
            <a:normAutofit/>
          </a:bodyPr>
          <a:lstStyle/>
          <a:p>
            <a:r>
              <a:rPr lang="en-US"/>
              <a:t>OVERVIEW </a:t>
            </a:r>
            <a:endParaRPr lang="en-US"/>
          </a:p>
        </p:txBody>
      </p:sp>
      <p:sp>
        <p:nvSpPr>
          <p:cNvPr id="23" name="Rectangle 22"/>
          <p:cNvSpPr>
            <a:spLocks noGrp="1" noRot="1" noChangeAspect="1" noMove="1" noResize="1" noEditPoints="1" noAdjustHandles="1" noChangeArrowheads="1" noChangeShapeType="1" noTextEdit="1"/>
          </p:cNvSpPr>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p:cNvGraphicFramePr>
            <a:graphicFrameLocks noGrp="1"/>
          </p:cNvGraphicFramePr>
          <p:nvPr>
            <p:ph idx="1"/>
          </p:nvPr>
        </p:nvGraphicFramePr>
        <p:xfrm>
          <a:off x="4651462" y="549275"/>
          <a:ext cx="6373814" cy="57594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613998" y="5334748"/>
            <a:ext cx="678135" cy="990000"/>
            <a:chOff x="10490969" y="1448827"/>
            <a:chExt cx="678135" cy="990000"/>
          </a:xfrm>
        </p:grpSpPr>
        <p:sp>
          <p:nvSpPr>
            <p:cNvPr id="10" name="Freeform: Shape 9"/>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11"/>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3" name="Freeform: Shape 12"/>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0862" y="580363"/>
            <a:ext cx="5437188" cy="1333055"/>
          </a:xfrm>
        </p:spPr>
        <p:txBody>
          <a:bodyPr vert="horz" wrap="square" lIns="0" tIns="0" rIns="0" bIns="0" rtlCol="0" anchor="t" anchorCtr="0">
            <a:normAutofit/>
          </a:bodyPr>
          <a:lstStyle/>
          <a:p>
            <a:r>
              <a:rPr lang="en-US"/>
              <a:t>INTRODUCTION</a:t>
            </a:r>
            <a:endParaRPr lang="en-US"/>
          </a:p>
        </p:txBody>
      </p:sp>
      <p:grpSp>
        <p:nvGrpSpPr>
          <p:cNvPr id="17" name="Group 16"/>
          <p:cNvGrpSpPr>
            <a:grpSpLocks noGrp="1" noRot="1" noChangeAspect="1" noMove="1" noResize="1" noUngrp="1"/>
          </p:cNvGrpSpPr>
          <p:nvPr/>
        </p:nvGrpSpPr>
        <p:grpSpPr>
          <a:xfrm>
            <a:off x="940971" y="1982786"/>
            <a:ext cx="734257" cy="760506"/>
            <a:chOff x="5243759" y="1363788"/>
            <a:chExt cx="734257" cy="760506"/>
          </a:xfrm>
        </p:grpSpPr>
        <p:sp>
          <p:nvSpPr>
            <p:cNvPr id="18" name="Freeform 5"/>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Freeform 6"/>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0" name="Freeform 8"/>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pic>
        <p:nvPicPr>
          <p:cNvPr id="4" name="Picture 4" descr="Graphical user interface&#10;&#10;Description automatically generated"/>
          <p:cNvPicPr>
            <a:picLocks noChangeAspect="1"/>
          </p:cNvPicPr>
          <p:nvPr/>
        </p:nvPicPr>
        <p:blipFill>
          <a:blip r:embed="rId1"/>
          <a:stretch>
            <a:fillRect/>
          </a:stretch>
        </p:blipFill>
        <p:spPr>
          <a:xfrm>
            <a:off x="550863" y="2796529"/>
            <a:ext cx="5773738" cy="3247727"/>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TextBox 2"/>
          <p:cNvSpPr txBox="1"/>
          <p:nvPr/>
        </p:nvSpPr>
        <p:spPr>
          <a:xfrm>
            <a:off x="7140575" y="1520825"/>
            <a:ext cx="4500562" cy="4572000"/>
          </a:xfrm>
          <a:prstGeom prst="rect">
            <a:avLst/>
          </a:prstGeom>
        </p:spPr>
        <p:txBody>
          <a:bodyPr rot="0" spcFirstLastPara="0" vertOverflow="overflow" horzOverflow="overflow" vert="horz" wrap="square" lIns="0" tIns="0" rIns="0" bIns="0" numCol="1" spcCol="0" rtlCol="0" fromWordArt="0" anchor="t" anchorCtr="0" forceAA="0" compatLnSpc="1">
            <a:normAutofit/>
          </a:bodyPr>
          <a:lstStyle/>
          <a:p>
            <a:pPr indent="-228600" defTabSz="914400">
              <a:spcAft>
                <a:spcPts val="800"/>
              </a:spcAft>
              <a:buFont typeface="Arial" panose="020B0604020202020204" pitchFamily="34" charset="0"/>
              <a:buChar char="•"/>
            </a:pPr>
            <a:r>
              <a:rPr lang="en-US">
                <a:solidFill>
                  <a:schemeClr val="tx1">
                    <a:alpha val="60000"/>
                  </a:schemeClr>
                </a:solidFill>
              </a:rPr>
              <a:t>Knowing the weather is something that we all pretty much need to know. Smartphone weather apps and weather widgets have been steadily improving over the years.the weather widgets generally look better and more modern. These days, you can get some crazy good radar, even if</a:t>
            </a:r>
            <a:endParaRPr lang="en-US">
              <a:solidFill>
                <a:schemeClr val="tx1">
                  <a:alpha val="60000"/>
                </a:schemeClr>
              </a:solidFill>
            </a:endParaRPr>
          </a:p>
          <a:p>
            <a:pPr indent="-228600" defTabSz="914400">
              <a:spcAft>
                <a:spcPts val="800"/>
              </a:spcAft>
              <a:buFont typeface="Arial" panose="020B0604020202020204" pitchFamily="34" charset="0"/>
              <a:buChar char="•"/>
            </a:pPr>
            <a:r>
              <a:rPr lang="en-US">
                <a:solidFill>
                  <a:schemeClr val="tx1">
                    <a:alpha val="60000"/>
                  </a:schemeClr>
                </a:solidFill>
              </a:rPr>
              <a:t>Dark  Sky doesn’t be seen on radar of andriod.</a:t>
            </a:r>
            <a:endParaRPr lang="en-US">
              <a:solidFill>
                <a:schemeClr val="tx1">
                  <a:alpha val="60000"/>
                </a:schemeClr>
              </a:solidFill>
            </a:endParaRPr>
          </a:p>
          <a:p>
            <a:pPr indent="-228600" defTabSz="914400">
              <a:spcAft>
                <a:spcPts val="800"/>
              </a:spcAft>
              <a:buFont typeface="Arial" panose="020B0604020202020204" pitchFamily="34" charset="0"/>
              <a:buChar char="•"/>
            </a:pPr>
            <a:r>
              <a:rPr lang="en-US">
                <a:solidFill>
                  <a:schemeClr val="tx1">
                    <a:alpha val="60000"/>
                  </a:schemeClr>
                </a:solidFill>
              </a:rPr>
              <a:t>The free default weather app that comes pre-installed is usually a pretty solid choice for basic forecast tasks, but there's a variety of third-party weather apps worth checking out; either for their stylish design or additional features.</a:t>
            </a:r>
            <a:endParaRPr lang="en-US">
              <a:solidFill>
                <a:schemeClr val="tx1">
                  <a:alpha val="6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mj-lt"/>
                <a:cs typeface="+mj-lt"/>
              </a:rPr>
              <a:t>WEB MODEL OF WEATHER MONITOR</a:t>
            </a:r>
            <a:endParaRPr lang="en-US" dirty="0">
              <a:ea typeface="+mj-lt"/>
              <a:cs typeface="+mj-lt"/>
            </a:endParaRPr>
          </a:p>
          <a:p>
            <a:endParaRPr lang="en-US" dirty="0"/>
          </a:p>
        </p:txBody>
      </p:sp>
      <p:sp>
        <p:nvSpPr>
          <p:cNvPr id="3" name="Content Placeholder 2"/>
          <p:cNvSpPr>
            <a:spLocks noGrp="1"/>
          </p:cNvSpPr>
          <p:nvPr>
            <p:ph idx="1"/>
          </p:nvPr>
        </p:nvSpPr>
        <p:spPr>
          <a:xfrm>
            <a:off x="4463863" y="1492325"/>
            <a:ext cx="7345362" cy="4342765"/>
          </a:xfrm>
        </p:spPr>
        <p:txBody>
          <a:bodyPr vert="horz" wrap="square" lIns="0" tIns="0" rIns="0" bIns="0" rtlCol="0" anchor="t">
            <a:normAutofit/>
          </a:bodyPr>
          <a:lstStyle/>
          <a:p>
            <a:r>
              <a:rPr lang="en-US" dirty="0">
                <a:solidFill>
                  <a:srgbClr val="FFFFFF"/>
                </a:solidFill>
                <a:ea typeface="+mn-lt"/>
                <a:cs typeface="+mn-lt"/>
              </a:rPr>
              <a:t>A </a:t>
            </a:r>
            <a:r>
              <a:rPr lang="en-US" b="1" dirty="0">
                <a:solidFill>
                  <a:srgbClr val="FFFFFF"/>
                </a:solidFill>
                <a:ea typeface="+mn-lt"/>
                <a:cs typeface="+mn-lt"/>
              </a:rPr>
              <a:t>WEB BASED   WEATHER MONITOR </a:t>
            </a:r>
            <a:r>
              <a:rPr lang="en-US" dirty="0">
                <a:solidFill>
                  <a:srgbClr val="FFFFFF"/>
                </a:solidFill>
                <a:ea typeface="+mn-lt"/>
                <a:cs typeface="+mn-lt"/>
              </a:rPr>
              <a:t> is an automated version of the traditional weather station. There are plenty of weather apps offered by Windows 10 that offer basic and detailed forecasts. While some just present you with the basic conditions, others would offer a more detailed view of the situation in an attractive manner. We have tried to make a prototype of website which uses </a:t>
            </a:r>
            <a:r>
              <a:rPr lang="en-US" dirty="0" err="1">
                <a:solidFill>
                  <a:srgbClr val="FFFFFF"/>
                </a:solidFill>
                <a:ea typeface="+mn-lt"/>
                <a:cs typeface="+mn-lt"/>
              </a:rPr>
              <a:t>api</a:t>
            </a:r>
            <a:r>
              <a:rPr lang="en-US" dirty="0">
                <a:solidFill>
                  <a:srgbClr val="FFFFFF"/>
                </a:solidFill>
                <a:ea typeface="+mn-lt"/>
                <a:cs typeface="+mn-lt"/>
              </a:rPr>
              <a:t> key to request information using </a:t>
            </a:r>
            <a:r>
              <a:rPr lang="en-US" dirty="0" err="1">
                <a:solidFill>
                  <a:srgbClr val="FFFFFF"/>
                </a:solidFill>
                <a:ea typeface="+mn-lt"/>
                <a:cs typeface="+mn-lt"/>
              </a:rPr>
              <a:t>javascript</a:t>
            </a:r>
            <a:r>
              <a:rPr lang="en-US" dirty="0">
                <a:solidFill>
                  <a:srgbClr val="FFFFFF"/>
                </a:solidFill>
                <a:ea typeface="+mn-lt"/>
                <a:cs typeface="+mn-lt"/>
              </a:rPr>
              <a:t> , JSON/AJAX and uses the </a:t>
            </a:r>
            <a:r>
              <a:rPr lang="en-US" dirty="0" err="1">
                <a:solidFill>
                  <a:srgbClr val="FFFFFF"/>
                </a:solidFill>
                <a:ea typeface="+mn-lt"/>
                <a:cs typeface="+mn-lt"/>
              </a:rPr>
              <a:t>deskstop</a:t>
            </a:r>
            <a:r>
              <a:rPr lang="en-US" dirty="0">
                <a:solidFill>
                  <a:srgbClr val="FFFFFF"/>
                </a:solidFill>
                <a:ea typeface="+mn-lt"/>
                <a:cs typeface="+mn-lt"/>
              </a:rPr>
              <a:t> location to tell the current temperature </a:t>
            </a:r>
            <a:endParaRPr lang="en-US" dirty="0">
              <a:solidFill>
                <a:srgbClr val="FFFFFF"/>
              </a:solidFill>
              <a:ea typeface="+mn-lt"/>
              <a:cs typeface="+mn-lt"/>
            </a:endParaRPr>
          </a:p>
          <a:p>
            <a:r>
              <a:rPr lang="en-US" dirty="0">
                <a:solidFill>
                  <a:srgbClr val="FFFFFF"/>
                </a:solidFill>
              </a:rPr>
              <a:t>Here we have requested </a:t>
            </a:r>
            <a:r>
              <a:rPr lang="en-US" dirty="0" err="1">
                <a:solidFill>
                  <a:srgbClr val="FFFFFF"/>
                </a:solidFill>
              </a:rPr>
              <a:t>api</a:t>
            </a:r>
            <a:r>
              <a:rPr lang="en-US" dirty="0">
                <a:solidFill>
                  <a:srgbClr val="FFFFFF"/>
                </a:solidFill>
              </a:rPr>
              <a:t> key from </a:t>
            </a:r>
            <a:r>
              <a:rPr lang="en-US" b="1" dirty="0" err="1">
                <a:solidFill>
                  <a:srgbClr val="FFFFFF"/>
                </a:solidFill>
              </a:rPr>
              <a:t>OpenWeatherMap</a:t>
            </a:r>
            <a:r>
              <a:rPr lang="en-US" b="1" dirty="0">
                <a:solidFill>
                  <a:srgbClr val="FFFFFF"/>
                </a:solidFill>
              </a:rPr>
              <a:t> and </a:t>
            </a:r>
            <a:r>
              <a:rPr lang="en-US" b="1" dirty="0" err="1">
                <a:solidFill>
                  <a:srgbClr val="FFFFFF"/>
                </a:solidFill>
              </a:rPr>
              <a:t>backened</a:t>
            </a:r>
            <a:r>
              <a:rPr lang="en-US" b="1" dirty="0">
                <a:solidFill>
                  <a:srgbClr val="FFFFFF"/>
                </a:solidFill>
              </a:rPr>
              <a:t> the web interface using  </a:t>
            </a:r>
            <a:r>
              <a:rPr lang="en-US" b="1" dirty="0" err="1">
                <a:solidFill>
                  <a:srgbClr val="FFFFFF"/>
                </a:solidFill>
              </a:rPr>
              <a:t>vanila</a:t>
            </a:r>
            <a:r>
              <a:rPr lang="en-US" b="1" dirty="0">
                <a:solidFill>
                  <a:srgbClr val="FFFFFF"/>
                </a:solidFill>
              </a:rPr>
              <a:t> </a:t>
            </a:r>
            <a:r>
              <a:rPr lang="en-US" b="1" dirty="0" err="1">
                <a:solidFill>
                  <a:srgbClr val="FFFFFF"/>
                </a:solidFill>
              </a:rPr>
              <a:t>javascript</a:t>
            </a:r>
            <a:r>
              <a:rPr lang="en-US" b="1" dirty="0">
                <a:solidFill>
                  <a:srgbClr val="FFFFFF"/>
                </a:solidFill>
              </a:rPr>
              <a:t> . </a:t>
            </a:r>
            <a:endParaRPr lang="en-US" b="1" dirty="0">
              <a:solidFill>
                <a:srgbClr val="FFFFFF"/>
              </a:solidFill>
            </a:endParaRPr>
          </a:p>
        </p:txBody>
      </p:sp>
      <p:sp>
        <p:nvSpPr>
          <p:cNvPr id="4" name="Text Placeholder 3"/>
          <p:cNvSpPr>
            <a:spLocks noGrp="1"/>
          </p:cNvSpPr>
          <p:nvPr>
            <p:ph type="body" sz="half" idx="2"/>
          </p:nvPr>
        </p:nvSpPr>
        <p:spPr/>
        <p:txBody>
          <a:bodyPr/>
          <a:lstStyle/>
          <a:p>
            <a:endParaRPr lang="en-US"/>
          </a:p>
        </p:txBody>
      </p:sp>
      <p:pic>
        <p:nvPicPr>
          <p:cNvPr id="5" name="Picture 5" descr="Graphical user interface, text, application, chat or text message&#10;&#10;Description automatically generated"/>
          <p:cNvPicPr>
            <a:picLocks noChangeAspect="1"/>
          </p:cNvPicPr>
          <p:nvPr/>
        </p:nvPicPr>
        <p:blipFill>
          <a:blip r:embed="rId1"/>
          <a:stretch>
            <a:fillRect/>
          </a:stretch>
        </p:blipFill>
        <p:spPr>
          <a:xfrm>
            <a:off x="1958236" y="4775803"/>
            <a:ext cx="9851720" cy="1951461"/>
          </a:xfrm>
          <a:prstGeom prst="rect">
            <a:avLst/>
          </a:prstGeom>
        </p:spPr>
      </p:pic>
      <p:pic>
        <p:nvPicPr>
          <p:cNvPr id="6" name="Picture 6" descr="Text, whiteboard&#10;&#10;Description automatically generated"/>
          <p:cNvPicPr>
            <a:picLocks noChangeAspect="1"/>
          </p:cNvPicPr>
          <p:nvPr/>
        </p:nvPicPr>
        <p:blipFill>
          <a:blip r:embed="rId2"/>
          <a:stretch>
            <a:fillRect/>
          </a:stretch>
        </p:blipFill>
        <p:spPr>
          <a:xfrm>
            <a:off x="549057" y="1535656"/>
            <a:ext cx="2743200" cy="27846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613998" y="5334748"/>
            <a:ext cx="678135" cy="990000"/>
            <a:chOff x="10490969" y="1448827"/>
            <a:chExt cx="678135" cy="990000"/>
          </a:xfrm>
        </p:grpSpPr>
        <p:sp>
          <p:nvSpPr>
            <p:cNvPr id="10" name="Freeform: Shape 9"/>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11"/>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3" name="Freeform: Shape 12"/>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14"/>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0862" y="580363"/>
            <a:ext cx="5437188" cy="1333055"/>
          </a:xfrm>
        </p:spPr>
        <p:txBody>
          <a:bodyPr vert="horz" wrap="square" lIns="0" tIns="0" rIns="0" bIns="0" rtlCol="0" anchor="t" anchorCtr="0">
            <a:normAutofit/>
          </a:bodyPr>
          <a:lstStyle/>
          <a:p>
            <a:pPr>
              <a:lnSpc>
                <a:spcPct val="90000"/>
              </a:lnSpc>
            </a:pPr>
            <a:r>
              <a:rPr lang="en-US" sz="4800" kern="1200" dirty="0">
                <a:solidFill>
                  <a:schemeClr val="tx1"/>
                </a:solidFill>
                <a:latin typeface="+mj-lt"/>
                <a:ea typeface="+mj-ea"/>
                <a:cs typeface="+mj-cs"/>
              </a:rPr>
              <a:t>JAVASCRIPT USED / APIs</a:t>
            </a:r>
            <a:endParaRPr lang="en-US" sz="4800" kern="1200" dirty="0">
              <a:solidFill>
                <a:schemeClr val="tx1"/>
              </a:solidFill>
              <a:latin typeface="+mj-lt"/>
              <a:ea typeface="+mj-ea"/>
              <a:cs typeface="+mj-cs"/>
            </a:endParaRPr>
          </a:p>
          <a:p>
            <a:pPr>
              <a:lnSpc>
                <a:spcPct val="90000"/>
              </a:lnSpc>
            </a:pPr>
            <a:endParaRPr lang="en-US" sz="4800" kern="1200" dirty="0">
              <a:solidFill>
                <a:schemeClr val="tx1"/>
              </a:solidFill>
              <a:latin typeface="+mj-lt"/>
              <a:ea typeface="+mj-ea"/>
              <a:cs typeface="+mj-cs"/>
            </a:endParaRPr>
          </a:p>
        </p:txBody>
      </p:sp>
      <p:grpSp>
        <p:nvGrpSpPr>
          <p:cNvPr id="17" name="Group 16"/>
          <p:cNvGrpSpPr>
            <a:grpSpLocks noGrp="1" noRot="1" noChangeAspect="1" noMove="1" noResize="1" noUngrp="1"/>
          </p:cNvGrpSpPr>
          <p:nvPr/>
        </p:nvGrpSpPr>
        <p:grpSpPr>
          <a:xfrm>
            <a:off x="11102932" y="412017"/>
            <a:ext cx="667800" cy="631474"/>
            <a:chOff x="8069541" y="1262702"/>
            <a:chExt cx="667800" cy="631474"/>
          </a:xfrm>
        </p:grpSpPr>
        <p:sp>
          <p:nvSpPr>
            <p:cNvPr id="18" name="Freeform: Shape 17"/>
            <p:cNvSpPr>
              <a:spLocks noChangeAspect="1"/>
            </p:cNvSpPr>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9" name="Oval 18"/>
            <p:cNvSpPr/>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pic>
        <p:nvPicPr>
          <p:cNvPr id="4" name="Picture 4" descr="Text&#10;&#10;Description automatically generated"/>
          <p:cNvPicPr>
            <a:picLocks noChangeAspect="1"/>
          </p:cNvPicPr>
          <p:nvPr/>
        </p:nvPicPr>
        <p:blipFill rotWithShape="1">
          <a:blip r:embed="rId1"/>
          <a:srcRect r="14076" b="-2"/>
          <a:stretch>
            <a:fillRect/>
          </a:stretch>
        </p:blipFill>
        <p:spPr>
          <a:xfrm>
            <a:off x="550863" y="2530474"/>
            <a:ext cx="5773738" cy="3779838"/>
          </a:xfrm>
          <a:custGeom>
            <a:avLst/>
            <a:gdLst/>
            <a:ahLst/>
            <a:cxnLst/>
            <a:rect l="l" t="t" r="r" b="b"/>
            <a:pathLst>
              <a:path w="5773738" h="3779838">
                <a:moveTo>
                  <a:pt x="0" y="0"/>
                </a:moveTo>
                <a:lnTo>
                  <a:pt x="5773738" y="0"/>
                </a:lnTo>
                <a:lnTo>
                  <a:pt x="5773738" y="3779838"/>
                </a:lnTo>
                <a:lnTo>
                  <a:pt x="0" y="3779838"/>
                </a:lnTo>
                <a:close/>
              </a:path>
            </a:pathLst>
          </a:custGeom>
        </p:spPr>
      </p:pic>
      <p:sp>
        <p:nvSpPr>
          <p:cNvPr id="3" name="Subtitle 2"/>
          <p:cNvSpPr>
            <a:spLocks noGrp="1"/>
          </p:cNvSpPr>
          <p:nvPr>
            <p:ph type="subTitle" idx="1"/>
          </p:nvPr>
        </p:nvSpPr>
        <p:spPr>
          <a:xfrm>
            <a:off x="6670849" y="925839"/>
            <a:ext cx="4970288" cy="5187862"/>
          </a:xfrm>
        </p:spPr>
        <p:txBody>
          <a:bodyPr vert="horz" wrap="square" lIns="0" tIns="0" rIns="0" bIns="0" rtlCol="0" anchor="t">
            <a:normAutofit fontScale="92500"/>
          </a:bodyPr>
          <a:lstStyle/>
          <a:p>
            <a:pPr indent="-228600">
              <a:buFont typeface="Arial" panose="020B0604020202020204" pitchFamily="34" charset="0"/>
              <a:buChar char="•"/>
            </a:pPr>
            <a:r>
              <a:rPr lang="en-US" sz="1600">
                <a:solidFill>
                  <a:schemeClr val="tx1">
                    <a:alpha val="60000"/>
                  </a:schemeClr>
                </a:solidFill>
              </a:rPr>
              <a:t>We’ll start with the assumption that the list is empty. That said, it has never run any AJAX request in the past. In such a case, we’ll execute a request to the </a:t>
            </a:r>
            <a:r>
              <a:rPr lang="en-US" sz="1600" err="1">
                <a:solidFill>
                  <a:schemeClr val="tx1">
                    <a:alpha val="60000"/>
                  </a:schemeClr>
                </a:solidFill>
              </a:rPr>
              <a:t>OpenWeatherMap</a:t>
            </a:r>
            <a:r>
              <a:rPr lang="en-US" sz="1600">
                <a:solidFill>
                  <a:schemeClr val="tx1">
                    <a:alpha val="60000"/>
                  </a:schemeClr>
                </a:solidFill>
              </a:rPr>
              <a:t> API and pass the following parameters:</a:t>
            </a:r>
            <a:endParaRPr lang="en-US" sz="1600">
              <a:solidFill>
                <a:schemeClr val="tx1">
                  <a:alpha val="60000"/>
                </a:schemeClr>
              </a:solidFill>
            </a:endParaRPr>
          </a:p>
          <a:p>
            <a:pPr marL="285750" indent="-228600">
              <a:buFont typeface="Arial" panose="020B0604020202020204" pitchFamily="34" charset="0"/>
              <a:buChar char="•"/>
            </a:pPr>
            <a:r>
              <a:rPr lang="en-US" sz="1600">
                <a:solidFill>
                  <a:schemeClr val="tx1">
                    <a:alpha val="60000"/>
                  </a:schemeClr>
                </a:solidFill>
              </a:rPr>
              <a:t>The city name (e.g. </a:t>
            </a:r>
            <a:r>
              <a:rPr lang="en-US" sz="1600" err="1">
                <a:solidFill>
                  <a:schemeClr val="tx1">
                    <a:alpha val="60000"/>
                  </a:schemeClr>
                </a:solidFill>
              </a:rPr>
              <a:t>athens</a:t>
            </a:r>
            <a:r>
              <a:rPr lang="en-US" sz="1600">
                <a:solidFill>
                  <a:schemeClr val="tx1">
                    <a:alpha val="60000"/>
                  </a:schemeClr>
                </a:solidFill>
              </a:rPr>
              <a:t>) or the comma-separated city name along with the country code (e.g. </a:t>
            </a:r>
            <a:r>
              <a:rPr lang="en-US" sz="1600" err="1">
                <a:solidFill>
                  <a:schemeClr val="tx1">
                    <a:alpha val="60000"/>
                  </a:schemeClr>
                </a:solidFill>
              </a:rPr>
              <a:t>athens,gr</a:t>
            </a:r>
            <a:r>
              <a:rPr lang="en-US" sz="1600">
                <a:solidFill>
                  <a:schemeClr val="tx1">
                    <a:alpha val="60000"/>
                  </a:schemeClr>
                </a:solidFill>
              </a:rPr>
              <a:t>) which will be the value of the search field</a:t>
            </a:r>
            <a:endParaRPr lang="en-US" sz="1600">
              <a:solidFill>
                <a:schemeClr val="tx1">
                  <a:alpha val="60000"/>
                </a:schemeClr>
              </a:solidFill>
            </a:endParaRPr>
          </a:p>
          <a:p>
            <a:pPr marL="285750" indent="-228600">
              <a:buFont typeface="Arial" panose="020B0604020202020204" pitchFamily="34" charset="0"/>
              <a:buChar char="•"/>
            </a:pPr>
            <a:r>
              <a:rPr lang="en-US" sz="1600">
                <a:solidFill>
                  <a:schemeClr val="tx1">
                    <a:alpha val="60000"/>
                  </a:schemeClr>
                </a:solidFill>
              </a:rPr>
              <a:t>The API key. Again, you should use your </a:t>
            </a:r>
            <a:r>
              <a:rPr lang="en-US" sz="1600" i="1">
                <a:solidFill>
                  <a:schemeClr val="tx1">
                    <a:alpha val="60000"/>
                  </a:schemeClr>
                </a:solidFill>
              </a:rPr>
              <a:t>own key</a:t>
            </a:r>
            <a:r>
              <a:rPr lang="en-US" sz="1600">
                <a:solidFill>
                  <a:schemeClr val="tx1">
                    <a:alpha val="60000"/>
                  </a:schemeClr>
                </a:solidFill>
              </a:rPr>
              <a:t> to avoid unexpected errors due to API call limits.</a:t>
            </a:r>
            <a:endParaRPr lang="en-US" sz="1600">
              <a:solidFill>
                <a:schemeClr val="tx1">
                  <a:alpha val="60000"/>
                </a:schemeClr>
              </a:solidFill>
            </a:endParaRPr>
          </a:p>
          <a:p>
            <a:pPr marL="285750" indent="-228600">
              <a:buFont typeface="Arial" panose="020B0604020202020204" pitchFamily="34" charset="0"/>
              <a:buChar char="•"/>
            </a:pPr>
            <a:r>
              <a:rPr lang="en-US" sz="1600">
                <a:solidFill>
                  <a:schemeClr val="tx1">
                    <a:alpha val="60000"/>
                  </a:schemeClr>
                </a:solidFill>
              </a:rPr>
              <a:t>The unit of temperature for the requested city. In our case, we’ll go with </a:t>
            </a:r>
            <a:r>
              <a:rPr lang="en-US" sz="1600" err="1">
                <a:solidFill>
                  <a:schemeClr val="tx1">
                    <a:alpha val="60000"/>
                  </a:schemeClr>
                </a:solidFill>
              </a:rPr>
              <a:t>Celcius</a:t>
            </a:r>
            <a:r>
              <a:rPr lang="en-US" sz="1600">
                <a:solidFill>
                  <a:schemeClr val="tx1">
                    <a:alpha val="60000"/>
                  </a:schemeClr>
                </a:solidFill>
              </a:rPr>
              <a:t>.</a:t>
            </a:r>
            <a:endParaRPr lang="en-US" sz="1600">
              <a:solidFill>
                <a:schemeClr val="tx1">
                  <a:alpha val="60000"/>
                </a:schemeClr>
              </a:solidFill>
            </a:endParaRPr>
          </a:p>
          <a:p>
            <a:pPr indent="-228600">
              <a:buFont typeface="Arial" panose="020B0604020202020204" pitchFamily="34" charset="0"/>
              <a:buChar char="•"/>
            </a:pPr>
            <a:r>
              <a:rPr lang="en-US" sz="1600">
                <a:solidFill>
                  <a:schemeClr val="tx1">
                    <a:alpha val="60000"/>
                  </a:schemeClr>
                </a:solidFill>
              </a:rPr>
              <a:t>With all the above in mind, by following the API documentation our request URL should look something like this:</a:t>
            </a:r>
            <a:endParaRPr lang="en-US" sz="1600">
              <a:solidFill>
                <a:schemeClr val="tx1">
                  <a:alpha val="60000"/>
                </a:schemeClr>
              </a:solidFill>
            </a:endParaRPr>
          </a:p>
          <a:p>
            <a:pPr indent="-228600">
              <a:buFont typeface="Arial" panose="020B0604020202020204" pitchFamily="34" charset="0"/>
              <a:buChar char="•"/>
            </a:pPr>
            <a:br>
              <a:rPr lang="en-US" sz="1300" dirty="0"/>
            </a:br>
            <a:endParaRPr lang="en-US" sz="1300">
              <a:solidFill>
                <a:schemeClr val="tx1">
                  <a:alpha val="60000"/>
                </a:schemeClr>
              </a:solidFill>
            </a:endParaRPr>
          </a:p>
          <a:p>
            <a:pPr indent="-228600">
              <a:buFont typeface="Arial" panose="020B0604020202020204" pitchFamily="34" charset="0"/>
              <a:buChar char="•"/>
            </a:pPr>
            <a:endParaRPr lang="en-US" sz="1300">
              <a:solidFill>
                <a:schemeClr val="tx1">
                  <a:alpha val="60000"/>
                </a:schemeClr>
              </a:solidFill>
            </a:endParaRPr>
          </a:p>
        </p:txBody>
      </p:sp>
      <p:sp>
        <p:nvSpPr>
          <p:cNvPr id="21" name="Freeform: Shape 20"/>
          <p:cNvSpPr>
            <a:spLocks noGrp="1" noRot="1" noChangeAspect="1" noMove="1" noResize="1" noEditPoints="1" noAdjustHandles="1" noChangeArrowheads="1" noChangeShapeType="1" noTextEdit="1"/>
          </p:cNvSpPr>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4" descr="Text&#10;&#10;Description automatically generated"/>
          <p:cNvPicPr>
            <a:picLocks noChangeAspect="1"/>
          </p:cNvPicPr>
          <p:nvPr/>
        </p:nvPicPr>
        <p:blipFill>
          <a:blip r:embed="rId1"/>
          <a:stretch>
            <a:fillRect/>
          </a:stretch>
        </p:blipFill>
        <p:spPr>
          <a:xfrm>
            <a:off x="498671" y="959379"/>
            <a:ext cx="6180833" cy="5022246"/>
          </a:xfrm>
          <a:custGeom>
            <a:avLst/>
            <a:gdLst/>
            <a:ahLst/>
            <a:cxnLst/>
            <a:rect l="l" t="t" r="r" b="b"/>
            <a:pathLst>
              <a:path w="5773738" h="3779838">
                <a:moveTo>
                  <a:pt x="0" y="0"/>
                </a:moveTo>
                <a:lnTo>
                  <a:pt x="5773738" y="0"/>
                </a:lnTo>
                <a:lnTo>
                  <a:pt x="5773738" y="3779838"/>
                </a:lnTo>
                <a:lnTo>
                  <a:pt x="0" y="3779838"/>
                </a:lnTo>
                <a:close/>
              </a:path>
            </a:pathLst>
          </a:custGeom>
        </p:spPr>
      </p:pic>
      <p:graphicFrame>
        <p:nvGraphicFramePr>
          <p:cNvPr id="35" name="TextBox 4"/>
          <p:cNvGraphicFramePr/>
          <p:nvPr/>
        </p:nvGraphicFramePr>
        <p:xfrm>
          <a:off x="6869178" y="904962"/>
          <a:ext cx="4500562" cy="5824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50863" y="549275"/>
            <a:ext cx="5437187" cy="2986234"/>
          </a:xfrm>
        </p:spPr>
        <p:txBody>
          <a:bodyPr anchor="b">
            <a:normAutofit/>
          </a:bodyPr>
          <a:lstStyle/>
          <a:p>
            <a:r>
              <a:rPr lang="en-US"/>
              <a:t>HOW IT WORKS </a:t>
            </a:r>
            <a:endParaRPr lang="en-US"/>
          </a:p>
        </p:txBody>
      </p:sp>
      <p:sp>
        <p:nvSpPr>
          <p:cNvPr id="36" name="Oval 39"/>
          <p:cNvSpPr>
            <a:spLocks noGrp="1" noRot="1" noChangeAspect="1" noMove="1" noResize="1" noEditPoints="1" noAdjustHandles="1" noChangeArrowheads="1" noChangeShapeType="1" noTextEdit="1"/>
          </p:cNvSpPr>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Subtitle 2"/>
          <p:cNvSpPr>
            <a:spLocks noGrp="1"/>
          </p:cNvSpPr>
          <p:nvPr>
            <p:ph type="subTitle" idx="1"/>
          </p:nvPr>
        </p:nvSpPr>
        <p:spPr>
          <a:xfrm>
            <a:off x="550863" y="3827610"/>
            <a:ext cx="5437187" cy="2265216"/>
          </a:xfrm>
        </p:spPr>
        <p:txBody>
          <a:bodyPr vert="horz" lIns="0" tIns="0" rIns="0" bIns="0" rtlCol="0">
            <a:normAutofit/>
          </a:bodyPr>
          <a:lstStyle/>
          <a:p>
            <a:r>
              <a:rPr lang="en-US">
                <a:solidFill>
                  <a:schemeClr val="tx1">
                    <a:alpha val="60000"/>
                  </a:schemeClr>
                </a:solidFill>
              </a:rPr>
              <a:t>MARKUP CODE :</a:t>
            </a:r>
            <a:endParaRPr lang="en-US">
              <a:solidFill>
                <a:schemeClr val="tx1">
                  <a:alpha val="60000"/>
                </a:schemeClr>
              </a:solidFill>
            </a:endParaRPr>
          </a:p>
          <a:p>
            <a:r>
              <a:rPr lang="en-US">
                <a:solidFill>
                  <a:schemeClr val="tx1">
                    <a:alpha val="60000"/>
                  </a:schemeClr>
                </a:solidFill>
              </a:rPr>
              <a:t>WE HAVE DIVIDED THE DIFFERENT LAYERS IN DIFFERENT DIVISION TAGS AND CREATED A BASIC SETUP FOR REST OF THE WORK</a:t>
            </a:r>
            <a:endParaRPr lang="en-US">
              <a:solidFill>
                <a:schemeClr val="tx1">
                  <a:alpha val="60000"/>
                </a:schemeClr>
              </a:solidFill>
            </a:endParaRPr>
          </a:p>
          <a:p>
            <a:endParaRPr lang="en-US">
              <a:solidFill>
                <a:schemeClr val="tx1">
                  <a:alpha val="60000"/>
                </a:schemeClr>
              </a:solidFill>
            </a:endParaRPr>
          </a:p>
        </p:txBody>
      </p:sp>
      <p:pic>
        <p:nvPicPr>
          <p:cNvPr id="4" name="Picture 4" descr="Text&#10;&#10;Description automatically generated"/>
          <p:cNvPicPr>
            <a:picLocks noChangeAspect="1"/>
          </p:cNvPicPr>
          <p:nvPr/>
        </p:nvPicPr>
        <p:blipFill rotWithShape="1">
          <a:blip r:embed="rId1"/>
          <a:srcRect r="51477" b="-1"/>
          <a:stretch>
            <a:fillRect/>
          </a:stretch>
        </p:blipFill>
        <p:spPr>
          <a:xfrm>
            <a:off x="6437745" y="549275"/>
            <a:ext cx="4969600" cy="5761037"/>
          </a:xfrm>
          <a:custGeom>
            <a:avLst/>
            <a:gdLst/>
            <a:ahLst/>
            <a:cxnLst/>
            <a:rect l="l" t="t" r="r" b="b"/>
            <a:pathLst>
              <a:path w="5437187" h="5761037">
                <a:moveTo>
                  <a:pt x="0" y="0"/>
                </a:moveTo>
                <a:lnTo>
                  <a:pt x="5437187" y="0"/>
                </a:lnTo>
                <a:lnTo>
                  <a:pt x="5437187" y="5761037"/>
                </a:lnTo>
                <a:lnTo>
                  <a:pt x="0" y="5761037"/>
                </a:lnTo>
                <a:close/>
              </a:path>
            </a:pathLst>
          </a:cu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 name="Group 57"/>
          <p:cNvGrpSpPr>
            <a:grpSpLocks noGrp="1" noRot="1" noChangeAspect="1" noMove="1" noResize="1" noUngrp="1"/>
          </p:cNvGrpSpPr>
          <p:nvPr/>
        </p:nvGrpSpPr>
        <p:grpSpPr>
          <a:xfrm>
            <a:off x="613998" y="5334748"/>
            <a:ext cx="678135" cy="990000"/>
            <a:chOff x="10490969" y="1448827"/>
            <a:chExt cx="678135" cy="990000"/>
          </a:xfrm>
        </p:grpSpPr>
        <p:sp>
          <p:nvSpPr>
            <p:cNvPr id="59" name="Freeform: Shape 58"/>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1" name="Oval 60"/>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2" name="Freeform: Shape 61"/>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4" name="Rectangle 6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7" descr="A screenshot of a computer screen&#10;&#10;Description automatically generated"/>
          <p:cNvPicPr>
            <a:picLocks noChangeAspect="1"/>
          </p:cNvPicPr>
          <p:nvPr/>
        </p:nvPicPr>
        <p:blipFill rotWithShape="1">
          <a:blip r:embed="rId1"/>
          <a:srcRect r="719" b="-2"/>
          <a:stretch>
            <a:fillRect/>
          </a:stretch>
        </p:blipFill>
        <p:spPr>
          <a:xfrm>
            <a:off x="6859859" y="549275"/>
            <a:ext cx="5083992" cy="2880518"/>
          </a:xfrm>
          <a:custGeom>
            <a:avLst/>
            <a:gdLst/>
            <a:ahLst/>
            <a:cxnLst/>
            <a:rect l="l" t="t" r="r" b="b"/>
            <a:pathLst>
              <a:path w="5083992" h="2880518">
                <a:moveTo>
                  <a:pt x="0" y="0"/>
                </a:moveTo>
                <a:lnTo>
                  <a:pt x="5083992" y="0"/>
                </a:lnTo>
                <a:lnTo>
                  <a:pt x="5083992" y="2880518"/>
                </a:lnTo>
                <a:lnTo>
                  <a:pt x="0" y="2880518"/>
                </a:lnTo>
                <a:close/>
              </a:path>
            </a:pathLst>
          </a:custGeom>
        </p:spPr>
      </p:pic>
      <p:grpSp>
        <p:nvGrpSpPr>
          <p:cNvPr id="66" name="Group 65"/>
          <p:cNvGrpSpPr>
            <a:grpSpLocks noGrp="1" noRot="1" noChangeAspect="1" noMove="1" noResize="1" noUngrp="1"/>
          </p:cNvGrpSpPr>
          <p:nvPr/>
        </p:nvGrpSpPr>
        <p:grpSpPr>
          <a:xfrm>
            <a:off x="5725204" y="547688"/>
            <a:ext cx="1335600" cy="1262947"/>
            <a:chOff x="5209947" y="529305"/>
            <a:chExt cx="1335600" cy="1262947"/>
          </a:xfrm>
        </p:grpSpPr>
        <p:sp>
          <p:nvSpPr>
            <p:cNvPr id="67" name="Freeform: Shape 66"/>
            <p:cNvSpPr>
              <a:spLocks noChangeAspect="1"/>
            </p:cNvSpPr>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1" fmla="*/ 540000 w 1080000"/>
                <a:gd name="connsiteY0-2" fmla="*/ 0 h 1262947"/>
                <a:gd name="connsiteX1-3" fmla="*/ 1080000 w 1080000"/>
                <a:gd name="connsiteY1-4" fmla="*/ 931034 h 1262947"/>
                <a:gd name="connsiteX2-5" fmla="*/ 1064374 w 1080000"/>
                <a:gd name="connsiteY2-6" fmla="*/ 931034 h 1262947"/>
                <a:gd name="connsiteX3-7" fmla="*/ 1069029 w 1080000"/>
                <a:gd name="connsiteY3-8" fmla="*/ 938533 h 1262947"/>
                <a:gd name="connsiteX4-9" fmla="*/ 1080000 w 1080000"/>
                <a:gd name="connsiteY4-10" fmla="*/ 992947 h 1262947"/>
                <a:gd name="connsiteX5-11" fmla="*/ 540000 w 1080000"/>
                <a:gd name="connsiteY5-12" fmla="*/ 1262947 h 1262947"/>
                <a:gd name="connsiteX6-13" fmla="*/ 0 w 1080000"/>
                <a:gd name="connsiteY6-14" fmla="*/ 992947 h 1262947"/>
                <a:gd name="connsiteX7-15" fmla="*/ 10971 w 1080000"/>
                <a:gd name="connsiteY7-16" fmla="*/ 938533 h 1262947"/>
                <a:gd name="connsiteX8-17" fmla="*/ 15626 w 1080000"/>
                <a:gd name="connsiteY8-18" fmla="*/ 931034 h 1262947"/>
                <a:gd name="connsiteX9-19" fmla="*/ 540000 w 1080000"/>
                <a:gd name="connsiteY9-20" fmla="*/ 0 h 1262947"/>
                <a:gd name="connsiteX0-21" fmla="*/ 540000 w 1080000"/>
                <a:gd name="connsiteY0-22" fmla="*/ 0 h 1262947"/>
                <a:gd name="connsiteX1-23" fmla="*/ 1064374 w 1080000"/>
                <a:gd name="connsiteY1-24" fmla="*/ 931034 h 1262947"/>
                <a:gd name="connsiteX2-25" fmla="*/ 1069029 w 1080000"/>
                <a:gd name="connsiteY2-26" fmla="*/ 938533 h 1262947"/>
                <a:gd name="connsiteX3-27" fmla="*/ 1080000 w 1080000"/>
                <a:gd name="connsiteY3-28" fmla="*/ 992947 h 1262947"/>
                <a:gd name="connsiteX4-29" fmla="*/ 540000 w 1080000"/>
                <a:gd name="connsiteY4-30" fmla="*/ 1262947 h 1262947"/>
                <a:gd name="connsiteX5-31" fmla="*/ 0 w 1080000"/>
                <a:gd name="connsiteY5-32" fmla="*/ 992947 h 1262947"/>
                <a:gd name="connsiteX6-33" fmla="*/ 10971 w 1080000"/>
                <a:gd name="connsiteY6-34" fmla="*/ 938533 h 1262947"/>
                <a:gd name="connsiteX7-35" fmla="*/ 15626 w 1080000"/>
                <a:gd name="connsiteY7-36" fmla="*/ 931034 h 1262947"/>
                <a:gd name="connsiteX8-37" fmla="*/ 540000 w 1080000"/>
                <a:gd name="connsiteY8-38" fmla="*/ 0 h 12629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8" name="Oval 67"/>
            <p:cNvSpPr/>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TextBox 1"/>
          <p:cNvSpPr txBox="1"/>
          <p:nvPr/>
        </p:nvSpPr>
        <p:spPr>
          <a:xfrm>
            <a:off x="550864" y="549275"/>
            <a:ext cx="5437186" cy="2663806"/>
          </a:xfrm>
          <a:prstGeom prst="rect">
            <a:avLst/>
          </a:prstGeom>
        </p:spPr>
        <p:txBody>
          <a:bodyPr rot="0" spcFirstLastPara="0" vertOverflow="overflow" horzOverflow="overflow" vert="horz" wrap="square" lIns="0" tIns="0" rIns="0" bIns="0" numCol="1" spcCol="0" rtlCol="0" fromWordArt="0" anchor="b" anchorCtr="0" forceAA="0" compatLnSpc="1">
            <a:normAutofit/>
          </a:bodyPr>
          <a:lstStyle/>
          <a:p>
            <a:pPr defTabSz="914400">
              <a:spcBef>
                <a:spcPct val="0"/>
              </a:spcBef>
              <a:spcAft>
                <a:spcPts val="600"/>
              </a:spcAft>
            </a:pPr>
            <a:r>
              <a:rPr lang="en-US" sz="6400" kern="1200">
                <a:solidFill>
                  <a:schemeClr val="tx1"/>
                </a:solidFill>
                <a:latin typeface="+mj-lt"/>
                <a:ea typeface="+mj-ea"/>
                <a:cs typeface="+mj-cs"/>
              </a:rPr>
              <a:t>HOW IT WORKS</a:t>
            </a:r>
            <a:endParaRPr lang="en-US" sz="6400" kern="1200">
              <a:solidFill>
                <a:schemeClr val="tx1"/>
              </a:solidFill>
              <a:latin typeface="+mj-lt"/>
              <a:ea typeface="+mj-ea"/>
              <a:cs typeface="+mj-cs"/>
            </a:endParaRPr>
          </a:p>
        </p:txBody>
      </p:sp>
      <p:sp>
        <p:nvSpPr>
          <p:cNvPr id="70" name="Oval 69"/>
          <p:cNvSpPr>
            <a:spLocks noGrp="1" noRot="1" noChangeAspect="1" noMove="1" noResize="1" noEditPoints="1" noAdjustHandles="1" noChangeArrowheads="1" noChangeShapeType="1" noTextEdit="1"/>
          </p:cNvSpPr>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 name="TextBox 3"/>
          <p:cNvSpPr txBox="1"/>
          <p:nvPr/>
        </p:nvSpPr>
        <p:spPr>
          <a:xfrm>
            <a:off x="550863" y="3409936"/>
            <a:ext cx="5437187" cy="2682889"/>
          </a:xfrm>
          <a:prstGeom prst="rect">
            <a:avLst/>
          </a:prstGeom>
        </p:spPr>
        <p:txBody>
          <a:bodyPr rot="0" spcFirstLastPara="0" vertOverflow="overflow" horzOverflow="overflow" vert="horz" wrap="square" lIns="0" tIns="0" rIns="0" bIns="0" numCol="1" spcCol="0" rtlCol="0" fromWordArt="0" anchor="t" anchorCtr="0" forceAA="0" compatLnSpc="1">
            <a:normAutofit/>
          </a:bodyPr>
          <a:lstStyle/>
          <a:p>
            <a:pPr indent="-228600" defTabSz="914400">
              <a:spcAft>
                <a:spcPts val="800"/>
              </a:spcAft>
              <a:buFont typeface="Arial" panose="020B0604020202020204" pitchFamily="34" charset="0"/>
              <a:buChar char="•"/>
            </a:pPr>
            <a:r>
              <a:rPr lang="en-US" sz="1500">
                <a:solidFill>
                  <a:schemeClr val="tx1">
                    <a:alpha val="60000"/>
                  </a:schemeClr>
                </a:solidFill>
              </a:rPr>
              <a:t>CSS CODE :</a:t>
            </a:r>
            <a:endParaRPr lang="en-US" sz="1500">
              <a:solidFill>
                <a:schemeClr val="tx1">
                  <a:alpha val="60000"/>
                </a:schemeClr>
              </a:solidFill>
            </a:endParaRPr>
          </a:p>
          <a:p>
            <a:pPr indent="-228600" defTabSz="914400">
              <a:spcAft>
                <a:spcPts val="800"/>
              </a:spcAft>
              <a:buFont typeface="Arial" panose="020B0604020202020204" pitchFamily="34" charset="0"/>
              <a:buChar char="•"/>
            </a:pPr>
            <a:r>
              <a:rPr lang="en-US" sz="1500">
                <a:solidFill>
                  <a:schemeClr val="tx1">
                    <a:alpha val="60000"/>
                  </a:schemeClr>
                </a:solidFill>
              </a:rPr>
              <a:t>First, we’ll add some straightforward styles to the elements of the first section. column will look like a card with a bottom shadow that will be added via the ::after pseudo-element. </a:t>
            </a:r>
            <a:endParaRPr lang="en-US" sz="1500">
              <a:solidFill>
                <a:schemeClr val="tx1">
                  <a:alpha val="60000"/>
                </a:schemeClr>
              </a:solidFill>
            </a:endParaRPr>
          </a:p>
          <a:p>
            <a:pPr indent="-228600" defTabSz="914400">
              <a:spcAft>
                <a:spcPts val="800"/>
              </a:spcAft>
              <a:buFont typeface="Arial" panose="020B0604020202020204" pitchFamily="34" charset="0"/>
              <a:buChar char="•"/>
            </a:pPr>
            <a:r>
              <a:rPr lang="en-US" sz="1500">
                <a:solidFill>
                  <a:schemeClr val="tx1">
                    <a:alpha val="60000"/>
                  </a:schemeClr>
                </a:solidFill>
              </a:rPr>
              <a:t>Inside the card, we’ll place weather information about the requested city. These will come from our request, apart from the icons. Those icons, which as mentioned above are grabbed from Envato Elements, will show the current weather condition of this city and match the equivalent OpenWeatherMap icons.</a:t>
            </a:r>
            <a:endParaRPr lang="en-US" sz="1500">
              <a:solidFill>
                <a:schemeClr val="tx1">
                  <a:alpha val="60000"/>
                </a:schemeClr>
              </a:solidFill>
            </a:endParaRPr>
          </a:p>
          <a:p>
            <a:pPr indent="-228600" defTabSz="914400">
              <a:spcAft>
                <a:spcPts val="800"/>
              </a:spcAft>
              <a:buFont typeface="Arial" panose="020B0604020202020204" pitchFamily="34" charset="0"/>
              <a:buChar char="•"/>
            </a:pPr>
            <a:endParaRPr lang="en-US" sz="1500">
              <a:solidFill>
                <a:schemeClr val="tx1">
                  <a:alpha val="60000"/>
                </a:schemeClr>
              </a:solidFill>
            </a:endParaRPr>
          </a:p>
        </p:txBody>
      </p:sp>
      <p:pic>
        <p:nvPicPr>
          <p:cNvPr id="5" name="Picture 5" descr="A screenshot of a computer screen&#10;&#10;Description automatically generated"/>
          <p:cNvPicPr>
            <a:picLocks noChangeAspect="1"/>
          </p:cNvPicPr>
          <p:nvPr/>
        </p:nvPicPr>
        <p:blipFill rotWithShape="1">
          <a:blip r:embed="rId2"/>
          <a:srcRect r="719" b="-2"/>
          <a:stretch>
            <a:fillRect/>
          </a:stretch>
        </p:blipFill>
        <p:spPr>
          <a:xfrm>
            <a:off x="6139613" y="3628123"/>
            <a:ext cx="5083992" cy="2880518"/>
          </a:xfrm>
          <a:custGeom>
            <a:avLst/>
            <a:gdLst/>
            <a:ahLst/>
            <a:cxnLst/>
            <a:rect l="l" t="t" r="r" b="b"/>
            <a:pathLst>
              <a:path w="5083992" h="2880518">
                <a:moveTo>
                  <a:pt x="0" y="0"/>
                </a:moveTo>
                <a:lnTo>
                  <a:pt x="5083992" y="0"/>
                </a:lnTo>
                <a:lnTo>
                  <a:pt x="5083992" y="2880518"/>
                </a:lnTo>
                <a:lnTo>
                  <a:pt x="0" y="2880518"/>
                </a:lnTo>
                <a:close/>
              </a:path>
            </a:pathLst>
          </a:custGeom>
        </p:spPr>
      </p:pic>
      <p:sp>
        <p:nvSpPr>
          <p:cNvPr id="72" name="Freeform: Shape 71"/>
          <p:cNvSpPr>
            <a:spLocks noGrp="1" noRot="1" noChangeAspect="1" noMove="1" noResize="1" noEditPoints="1" noAdjustHandles="1" noChangeArrowheads="1" noChangeShapeType="1" noTextEdit="1"/>
          </p:cNvSpPr>
          <p:nvPr/>
        </p:nvSpPr>
        <p:spPr>
          <a:xfrm rot="18900000">
            <a:off x="11059729" y="4660003"/>
            <a:ext cx="1527195" cy="926985"/>
          </a:xfrm>
          <a:custGeom>
            <a:avLst/>
            <a:gdLst>
              <a:gd name="connsiteX0" fmla="*/ 1527195 w 1527195"/>
              <a:gd name="connsiteY0" fmla="*/ 221278 h 926985"/>
              <a:gd name="connsiteX1" fmla="*/ 1196919 w 1527195"/>
              <a:gd name="connsiteY1" fmla="*/ 551554 h 926985"/>
              <a:gd name="connsiteX2" fmla="*/ 1186127 w 1527195"/>
              <a:gd name="connsiteY2" fmla="*/ 542650 h 926985"/>
              <a:gd name="connsiteX3" fmla="*/ 926985 w 1527195"/>
              <a:gd name="connsiteY3" fmla="*/ 463493 h 926985"/>
              <a:gd name="connsiteX4" fmla="*/ 463493 w 1527195"/>
              <a:gd name="connsiteY4" fmla="*/ 926985 h 926985"/>
              <a:gd name="connsiteX5" fmla="*/ 0 w 1527195"/>
              <a:gd name="connsiteY5" fmla="*/ 926985 h 926985"/>
              <a:gd name="connsiteX6" fmla="*/ 926985 w 1527195"/>
              <a:gd name="connsiteY6" fmla="*/ 0 h 926985"/>
              <a:gd name="connsiteX7" fmla="*/ 1516632 w 1527195"/>
              <a:gd name="connsiteY7" fmla="*/ 21167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27195" h="926985">
                <a:moveTo>
                  <a:pt x="1527195" y="221278"/>
                </a:moveTo>
                <a:lnTo>
                  <a:pt x="1196919" y="551554"/>
                </a:lnTo>
                <a:lnTo>
                  <a:pt x="1186127" y="542650"/>
                </a:lnTo>
                <a:cubicBezTo>
                  <a:pt x="1112154" y="492675"/>
                  <a:pt x="1022977" y="463493"/>
                  <a:pt x="926985" y="463493"/>
                </a:cubicBezTo>
                <a:cubicBezTo>
                  <a:pt x="671005" y="463493"/>
                  <a:pt x="463493" y="671005"/>
                  <a:pt x="463493" y="926985"/>
                </a:cubicBezTo>
                <a:lnTo>
                  <a:pt x="0" y="926985"/>
                </a:lnTo>
                <a:cubicBezTo>
                  <a:pt x="0" y="415026"/>
                  <a:pt x="415025" y="0"/>
                  <a:pt x="926985" y="0"/>
                </a:cubicBezTo>
                <a:cubicBezTo>
                  <a:pt x="1150967" y="0"/>
                  <a:pt x="1356395" y="79439"/>
                  <a:pt x="1516632" y="21167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4" name="Freeform: Shape 73"/>
          <p:cNvSpPr>
            <a:spLocks noGrp="1" noRot="1" noChangeAspect="1" noMove="1" noResize="1" noEditPoints="1" noAdjustHandles="1" noChangeArrowheads="1" noChangeShapeType="1" noTextEdit="1"/>
          </p:cNvSpPr>
          <p:nvPr/>
        </p:nvSpPr>
        <p:spPr>
          <a:xfrm rot="18900000">
            <a:off x="11131286" y="4674600"/>
            <a:ext cx="1493515" cy="1042921"/>
          </a:xfrm>
          <a:custGeom>
            <a:avLst/>
            <a:gdLst>
              <a:gd name="connsiteX0" fmla="*/ 1493515 w 1493515"/>
              <a:gd name="connsiteY0" fmla="*/ 218704 h 1042921"/>
              <a:gd name="connsiteX1" fmla="*/ 1133710 w 1493515"/>
              <a:gd name="connsiteY1" fmla="*/ 578509 h 1042921"/>
              <a:gd name="connsiteX2" fmla="*/ 1107396 w 1493515"/>
              <a:gd name="connsiteY2" fmla="*/ 562440 h 1042921"/>
              <a:gd name="connsiteX3" fmla="*/ 926984 w 1493515"/>
              <a:gd name="connsiteY3" fmla="*/ 521461 h 1042921"/>
              <a:gd name="connsiteX4" fmla="*/ 463492 w 1493515"/>
              <a:gd name="connsiteY4" fmla="*/ 1042921 h 1042921"/>
              <a:gd name="connsiteX5" fmla="*/ 0 w 1493515"/>
              <a:gd name="connsiteY5" fmla="*/ 1042921 h 1042921"/>
              <a:gd name="connsiteX6" fmla="*/ 926984 w 1493515"/>
              <a:gd name="connsiteY6" fmla="*/ 0 h 1042921"/>
              <a:gd name="connsiteX7" fmla="*/ 1445270 w 1493515"/>
              <a:gd name="connsiteY7" fmla="*/ 178115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3515" h="1042921">
                <a:moveTo>
                  <a:pt x="1493515" y="218704"/>
                </a:moveTo>
                <a:lnTo>
                  <a:pt x="1133710" y="578509"/>
                </a:lnTo>
                <a:lnTo>
                  <a:pt x="1107396" y="562440"/>
                </a:lnTo>
                <a:cubicBezTo>
                  <a:pt x="1051945" y="536053"/>
                  <a:pt x="990979" y="521461"/>
                  <a:pt x="926984" y="521461"/>
                </a:cubicBezTo>
                <a:cubicBezTo>
                  <a:pt x="671005" y="521461"/>
                  <a:pt x="463493" y="754927"/>
                  <a:pt x="463492" y="1042921"/>
                </a:cubicBezTo>
                <a:lnTo>
                  <a:pt x="0" y="1042921"/>
                </a:lnTo>
                <a:cubicBezTo>
                  <a:pt x="0" y="466932"/>
                  <a:pt x="415025" y="0"/>
                  <a:pt x="926984" y="0"/>
                </a:cubicBezTo>
                <a:cubicBezTo>
                  <a:pt x="1118969" y="0"/>
                  <a:pt x="1297322" y="65662"/>
                  <a:pt x="1445270" y="178115"/>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6" name="Oval 75"/>
          <p:cNvSpPr>
            <a:spLocks noGrp="1" noRot="1" noChangeAspect="1" noMove="1" noResize="1" noEditPoints="1" noAdjustHandles="1" noChangeArrowheads="1" noChangeShapeType="1" noTextEdit="1"/>
          </p:cNvSpPr>
          <p:nvPr/>
        </p:nvSpPr>
        <p:spPr>
          <a:xfrm rot="2700000">
            <a:off x="11724005" y="5594391"/>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 name="Slide Number Placeholder 2"/>
          <p:cNvSpPr>
            <a:spLocks noGrp="1"/>
          </p:cNvSpPr>
          <p:nvPr>
            <p:ph type="sldNum" sz="quarter" idx="12"/>
          </p:nvPr>
        </p:nvSpPr>
        <p:spPr>
          <a:xfrm>
            <a:off x="9948863" y="6507212"/>
            <a:ext cx="1692274" cy="153888"/>
          </a:xfrm>
        </p:spPr>
        <p:txBody>
          <a:bodyPr vert="horz" wrap="square" lIns="0" tIns="0" rIns="0" bIns="0" rtlCol="0" anchor="ctr">
            <a:normAutofit/>
          </a:bodyPr>
          <a:lstStyle/>
          <a:p>
            <a:pPr defTabSz="914400">
              <a:spcAft>
                <a:spcPts val="600"/>
              </a:spcAft>
            </a:pPr>
            <a:fld id="{DBA1B0FB-D917-4C8C-928F-313BD683BF3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758" y="-114804"/>
            <a:ext cx="9155602" cy="5542025"/>
          </a:xfrm>
        </p:spPr>
        <p:txBody>
          <a:bodyPr/>
          <a:lstStyle/>
          <a:p>
            <a:r>
              <a:rPr lang="en-US" dirty="0"/>
              <a:t>RESULT : THE FINAL CHAPTER </a:t>
            </a:r>
            <a:br>
              <a:rPr lang="en-US" dirty="0"/>
            </a:br>
            <a:r>
              <a:rPr lang="en-US" dirty="0">
                <a:solidFill>
                  <a:srgbClr val="FFFF00"/>
                </a:solidFill>
              </a:rPr>
              <a:t>THE WORKING APP </a:t>
            </a:r>
            <a:br>
              <a:rPr lang="en-US" dirty="0">
                <a:solidFill>
                  <a:srgbClr val="FFFF00"/>
                </a:solidFill>
              </a:rPr>
            </a:br>
            <a:br>
              <a:rPr lang="en-US" dirty="0"/>
            </a:br>
            <a:br>
              <a:rPr lang="en-US" dirty="0"/>
            </a:br>
            <a:br>
              <a:rPr lang="en-US" dirty="0"/>
            </a:br>
            <a:endParaRPr lang="en-US" dirty="0">
              <a:solidFill>
                <a:srgbClr val="FFFF00"/>
              </a:solidFill>
            </a:endParaRPr>
          </a:p>
        </p:txBody>
      </p:sp>
      <p:sp>
        <p:nvSpPr>
          <p:cNvPr id="3" name="Footer Placeholder 2"/>
          <p:cNvSpPr>
            <a:spLocks noGrp="1"/>
          </p:cNvSpPr>
          <p:nvPr>
            <p:ph type="ftr" sz="quarter" idx="11"/>
          </p:nvPr>
        </p:nvSpPr>
        <p:spPr/>
        <p:txBody>
          <a:bodyPr/>
          <a:lstStyle/>
          <a:p>
            <a:endParaRPr lang="en-US"/>
          </a:p>
        </p:txBody>
      </p:sp>
      <p:pic>
        <p:nvPicPr>
          <p:cNvPr id="4" name="1231">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816402" y="2503501"/>
            <a:ext cx="8878792" cy="38276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2844</Words>
  <Application>WPS Slides</Application>
  <PresentationFormat>Widescreen</PresentationFormat>
  <Paragraphs>59</Paragraphs>
  <Slides>10</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Arial</vt:lpstr>
      <vt:lpstr>SimSun</vt:lpstr>
      <vt:lpstr>Wingdings</vt:lpstr>
      <vt:lpstr>Avenir Next LT Pro</vt:lpstr>
      <vt:lpstr>Segoe Print</vt:lpstr>
      <vt:lpstr>Microsoft YaHei</vt:lpstr>
      <vt:lpstr>Arial Unicode MS</vt:lpstr>
      <vt:lpstr>Calibri</vt:lpstr>
      <vt:lpstr>3DFloatVTI</vt:lpstr>
      <vt:lpstr>Weather App Monitor    </vt:lpstr>
      <vt:lpstr>OVERVIEW </vt:lpstr>
      <vt:lpstr>INTRODUCTION</vt:lpstr>
      <vt:lpstr>WEB MODEL OF WEATHER MONITOR</vt:lpstr>
      <vt:lpstr>JAVASCRIPT USED / APIs</vt:lpstr>
      <vt:lpstr>PowerPoint 演示文稿</vt:lpstr>
      <vt:lpstr>HOW IT WORKS </vt:lpstr>
      <vt:lpstr>PowerPoint 演示文稿</vt:lpstr>
      <vt:lpstr>RESULT : THE FINAL CHAPTER  THE WORKING APP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Kumar Gupta</dc:creator>
  <cp:lastModifiedBy>Shikhar Rastogi</cp:lastModifiedBy>
  <cp:revision>521</cp:revision>
  <dcterms:created xsi:type="dcterms:W3CDTF">2020-11-17T12:00:00Z</dcterms:created>
  <dcterms:modified xsi:type="dcterms:W3CDTF">2025-05-12T05:08:17Z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3B3ED5227CFE441899828FBCEC64C669_12</vt:lpwstr>
  </property>
  <property fmtid="{D5CDD505-2E9C-101B-9397-08002B2CF9AE}" pid="3" name="KSOProductBuildVer">
    <vt:lpwstr>1033-12.2.0.20795</vt:lpwstr>
  </property>
</Properties>
</file>